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2.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81" r:id="rId3"/>
    <p:sldId id="280" r:id="rId4"/>
    <p:sldId id="279" r:id="rId5"/>
    <p:sldId id="257" r:id="rId6"/>
    <p:sldId id="258" r:id="rId7"/>
    <p:sldId id="259" r:id="rId8"/>
    <p:sldId id="260" r:id="rId9"/>
    <p:sldId id="261" r:id="rId10"/>
    <p:sldId id="256" r:id="rId11"/>
    <p:sldId id="262" r:id="rId12"/>
    <p:sldId id="273" r:id="rId13"/>
    <p:sldId id="264" r:id="rId14"/>
    <p:sldId id="265" r:id="rId15"/>
    <p:sldId id="266" r:id="rId16"/>
    <p:sldId id="267" r:id="rId17"/>
    <p:sldId id="268" r:id="rId18"/>
    <p:sldId id="274" r:id="rId19"/>
    <p:sldId id="269" r:id="rId20"/>
    <p:sldId id="270" r:id="rId21"/>
    <p:sldId id="271" r:id="rId22"/>
    <p:sldId id="272" r:id="rId23"/>
    <p:sldId id="275" r:id="rId24"/>
    <p:sldId id="276" r:id="rId25"/>
    <p:sldId id="277" r:id="rId26"/>
    <p:sldId id="278" r:id="rId27"/>
    <p:sldId id="284"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49"/>
    <p:restoredTop sz="84743"/>
  </p:normalViewPr>
  <p:slideViewPr>
    <p:cSldViewPr snapToGrid="0" snapToObjects="1">
      <p:cViewPr varScale="1">
        <p:scale>
          <a:sx n="67" d="100"/>
          <a:sy n="67" d="100"/>
        </p:scale>
        <p:origin x="19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949414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kan han velge å spesifisere bygget manuelt, laste opp en ferdig modell, dersom han allerede har laget dette i et annet verktøy og har det tilgjengelig på fil eller han kan velge en modell fra en leverandør, som er gjort tilgjengelig i verktøyet.</a:t>
            </a:r>
          </a:p>
          <a:p>
            <a:r>
              <a:rPr lang="nb-NO" dirty="0"/>
              <a:t>Christian velger å spesifisere manuelt.</a:t>
            </a:r>
          </a:p>
          <a:p>
            <a:r>
              <a:rPr lang="nb-NO" dirty="0"/>
              <a:t>&lt;Neste&gt;</a:t>
            </a:r>
          </a:p>
          <a:p>
            <a:endParaRPr lang="nb-NO" dirty="0"/>
          </a:p>
        </p:txBody>
      </p:sp>
    </p:spTree>
    <p:extLst>
      <p:ext uri="{BB962C8B-B14F-4D97-AF65-F5344CB8AC3E}">
        <p14:creationId xmlns:p14="http://schemas.microsoft.com/office/powerpoint/2010/main" val="74639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Christian velger høyde, form taket skal ha og form på bygningskroppen med mål. Verktøyet regner automatisk ut nytt areal, totalt areal og utnyttelsesgrad.</a:t>
            </a:r>
          </a:p>
          <a:p>
            <a:r>
              <a:rPr lang="nb-NO" dirty="0"/>
              <a:t>Christian bekrefter.</a:t>
            </a:r>
          </a:p>
          <a:p>
            <a:r>
              <a:rPr lang="nb-NO" dirty="0"/>
              <a:t>&lt;Neste&gt; </a:t>
            </a:r>
          </a:p>
          <a:p>
            <a:endParaRPr lang="nb-NO" dirty="0"/>
          </a:p>
        </p:txBody>
      </p:sp>
    </p:spTree>
    <p:extLst>
      <p:ext uri="{BB962C8B-B14F-4D97-AF65-F5344CB8AC3E}">
        <p14:creationId xmlns:p14="http://schemas.microsoft.com/office/powerpoint/2010/main" val="169454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Christian går gjennom oppsummeringen, ser at alt stemmer og går videre til neste trinn, som er å plassere bygget på tomta &lt;sies mens animasjonen går&gt;</a:t>
            </a:r>
          </a:p>
          <a:p>
            <a:endParaRPr lang="nb-NO" dirty="0"/>
          </a:p>
          <a:p>
            <a:r>
              <a:rPr lang="nb-NO" dirty="0"/>
              <a:t>&lt;Når animasjonen har stoppet&gt;:</a:t>
            </a:r>
          </a:p>
          <a:p>
            <a:r>
              <a:rPr lang="nb-NO" dirty="0"/>
              <a:t>Her har Christian mulighet til å velge 2D eller 3D visning av tomta og bygningsmassene.</a:t>
            </a:r>
          </a:p>
          <a:p>
            <a:r>
              <a:rPr lang="nb-NO" dirty="0"/>
              <a:t>Han tester ut 3D visning, men går tilbake til 2D igjen.</a:t>
            </a:r>
          </a:p>
          <a:p>
            <a:r>
              <a:rPr lang="nb-NO" dirty="0"/>
              <a:t>&lt;Neste&gt;</a:t>
            </a:r>
          </a:p>
          <a:p>
            <a:endParaRPr lang="nb-NO" dirty="0"/>
          </a:p>
          <a:p>
            <a:endParaRPr lang="nb-NO" dirty="0"/>
          </a:p>
        </p:txBody>
      </p:sp>
    </p:spTree>
    <p:extLst>
      <p:ext uri="{BB962C8B-B14F-4D97-AF65-F5344CB8AC3E}">
        <p14:creationId xmlns:p14="http://schemas.microsoft.com/office/powerpoint/2010/main" val="137470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2400" dirty="0">
                <a:latin typeface="Lato Medium" panose="020F0502020204030203" pitchFamily="34" charset="0"/>
                <a:ea typeface="Lato Medium" panose="020F0502020204030203" pitchFamily="34" charset="0"/>
                <a:cs typeface="Lato Medium" panose="020F0502020204030203" pitchFamily="34" charset="0"/>
              </a:rPr>
              <a:t>&lt;Vent til animasjonen er ferdig&gt;</a:t>
            </a:r>
          </a:p>
          <a:p>
            <a:pPr marL="0" marR="0" lvl="0" indent="0" defTabSz="457200" eaLnBrk="1" fontAlgn="auto" latinLnBrk="0" hangingPunct="1">
              <a:lnSpc>
                <a:spcPct val="117999"/>
              </a:lnSpc>
              <a:spcBef>
                <a:spcPts val="0"/>
              </a:spcBef>
              <a:spcAft>
                <a:spcPts val="0"/>
              </a:spcAft>
              <a:buClrTx/>
              <a:buSzTx/>
              <a:buFontTx/>
              <a:buNone/>
              <a:tabLst/>
              <a:defRPr/>
            </a:pPr>
            <a:r>
              <a:rPr lang="nb-NO" sz="2400" dirty="0">
                <a:latin typeface="Lato Medium" panose="020F0502020204030203" pitchFamily="34" charset="0"/>
                <a:ea typeface="Lato Medium" panose="020F0502020204030203" pitchFamily="34" charset="0"/>
                <a:cs typeface="Lato Medium" panose="020F0502020204030203" pitchFamily="34" charset="0"/>
              </a:rPr>
              <a:t>Verktøyet er integrert med datasett fra en rekke offentlige instanser, og alle data som er koblet til eiendommen hos disse og som er relevante for en byggesøknad om oppføring av nybygg, blir vist i kartet. </a:t>
            </a:r>
          </a:p>
          <a:p>
            <a:pPr marL="0" marR="0" lvl="0" indent="0" defTabSz="457200" eaLnBrk="1" fontAlgn="auto" latinLnBrk="0" hangingPunct="1">
              <a:lnSpc>
                <a:spcPct val="117999"/>
              </a:lnSpc>
              <a:spcBef>
                <a:spcPts val="0"/>
              </a:spcBef>
              <a:spcAft>
                <a:spcPts val="0"/>
              </a:spcAft>
              <a:buClrTx/>
              <a:buSzTx/>
              <a:buFontTx/>
              <a:buNone/>
              <a:tabLst/>
              <a:defRPr/>
            </a:pPr>
            <a:r>
              <a:rPr lang="nb-NO" sz="2400" dirty="0">
                <a:latin typeface="Lato Medium" panose="020F0502020204030203" pitchFamily="34" charset="0"/>
                <a:ea typeface="Lato Medium" panose="020F0502020204030203" pitchFamily="34" charset="0"/>
                <a:cs typeface="Lato Medium" panose="020F0502020204030203" pitchFamily="34" charset="0"/>
              </a:rPr>
              <a:t>Christian ser at et tre med en markering er vist på kartet og klikker på markeringen for å finne ut hva dette er.</a:t>
            </a:r>
          </a:p>
          <a:p>
            <a:pPr marL="0" marR="0" lvl="0" indent="0" defTabSz="457200" eaLnBrk="1" fontAlgn="auto" latinLnBrk="0" hangingPunct="1">
              <a:lnSpc>
                <a:spcPct val="117999"/>
              </a:lnSpc>
              <a:spcBef>
                <a:spcPts val="0"/>
              </a:spcBef>
              <a:spcAft>
                <a:spcPts val="0"/>
              </a:spcAft>
              <a:buClrTx/>
              <a:buSzTx/>
              <a:buFontTx/>
              <a:buNone/>
              <a:tabLst/>
              <a:defRPr/>
            </a:pPr>
            <a:r>
              <a:rPr lang="nb-NO" sz="2400" dirty="0">
                <a:latin typeface="Lato Medium" panose="020F0502020204030203" pitchFamily="34" charset="0"/>
                <a:ea typeface="Lato Medium" panose="020F0502020204030203" pitchFamily="34" charset="0"/>
                <a:cs typeface="Lato Medium" panose="020F0502020204030203" pitchFamily="34" charset="0"/>
              </a:rPr>
              <a:t>&lt;Neste&gt;</a:t>
            </a:r>
            <a:endParaRPr lang="nb-NO" dirty="0"/>
          </a:p>
          <a:p>
            <a:endParaRPr lang="nb-NO" dirty="0"/>
          </a:p>
        </p:txBody>
      </p:sp>
    </p:spTree>
    <p:extLst>
      <p:ext uri="{BB962C8B-B14F-4D97-AF65-F5344CB8AC3E}">
        <p14:creationId xmlns:p14="http://schemas.microsoft.com/office/powerpoint/2010/main" val="402832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 ser at treet på tomta er en såkalt «Hul eik» og at dette er en utvalgt naturtype. </a:t>
            </a:r>
            <a:r>
              <a:rPr lang="nb-NO" sz="2000" dirty="0">
                <a:latin typeface="Lato Medium" panose="020F0502020204030203" pitchFamily="34" charset="0"/>
                <a:ea typeface="Lato Medium" panose="020F0502020204030203" pitchFamily="34" charset="0"/>
                <a:cs typeface="Lato Medium" panose="020F0502020204030203" pitchFamily="34" charset="0"/>
              </a:rPr>
              <a:t>Først får han en kort forklaring på hva som defineres som hule eiker og motivasjonen for å bevare disse. Han ser at det er et problem med byggets plassering, men verktøyet gir heldigvis god informasjon om hva han kan foreta seg. Han ser at det kan være en mulighet for å plassere bygget der likevel, dersom rotsystemet på treet ikke skades. Men da må ha få en vurdering av en </a:t>
            </a:r>
            <a:r>
              <a:rPr lang="nb-NO" sz="2000" dirty="0" err="1">
                <a:latin typeface="Lato Medium" panose="020F0502020204030203" pitchFamily="34" charset="0"/>
                <a:ea typeface="Lato Medium" panose="020F0502020204030203" pitchFamily="34" charset="0"/>
                <a:cs typeface="Lato Medium" panose="020F0502020204030203" pitchFamily="34" charset="0"/>
              </a:rPr>
              <a:t>arborist</a:t>
            </a:r>
            <a:r>
              <a:rPr lang="nb-NO" sz="2000" dirty="0">
                <a:latin typeface="Lato Medium" panose="020F0502020204030203" pitchFamily="34" charset="0"/>
                <a:ea typeface="Lato Medium" panose="020F0502020204030203" pitchFamily="34" charset="0"/>
                <a:cs typeface="Lato Medium" panose="020F0502020204030203" pitchFamily="34" charset="0"/>
              </a:rPr>
              <a:t> for å få dette bekreftet. Christian noterer seg dette.</a:t>
            </a:r>
          </a:p>
          <a:p>
            <a:r>
              <a:rPr lang="nb-NO" sz="2000" dirty="0">
                <a:latin typeface="Lato Medium" panose="020F0502020204030203" pitchFamily="34" charset="0"/>
                <a:ea typeface="Lato Medium" panose="020F0502020204030203" pitchFamily="34" charset="0"/>
                <a:cs typeface="Lato Medium" panose="020F0502020204030203" pitchFamily="34" charset="0"/>
              </a:rPr>
              <a:t>&lt;Neste&gt;</a:t>
            </a:r>
            <a:endParaRPr lang="nb-NO" dirty="0"/>
          </a:p>
          <a:p>
            <a:endParaRPr lang="nb-NO" dirty="0"/>
          </a:p>
        </p:txBody>
      </p:sp>
    </p:spTree>
    <p:extLst>
      <p:ext uri="{BB962C8B-B14F-4D97-AF65-F5344CB8AC3E}">
        <p14:creationId xmlns:p14="http://schemas.microsoft.com/office/powerpoint/2010/main" val="264467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Per Christian foretar en befaring på eiendommen og er godt forberedt i og med at han allerede har fått mye informasjon i verktøyet. Han oppdager at eika er plassert på feil sted i kartet.</a:t>
            </a:r>
          </a:p>
          <a:p>
            <a:r>
              <a:rPr lang="nb-NO" dirty="0"/>
              <a:t>&lt;Neste&gt;</a:t>
            </a:r>
          </a:p>
          <a:p>
            <a:endParaRPr lang="nb-NO" dirty="0"/>
          </a:p>
        </p:txBody>
      </p:sp>
    </p:spTree>
    <p:extLst>
      <p:ext uri="{BB962C8B-B14F-4D97-AF65-F5344CB8AC3E}">
        <p14:creationId xmlns:p14="http://schemas.microsoft.com/office/powerpoint/2010/main" val="234931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 går inn i verktøyet igjen med nettbrettet han har med seg og ser at det er mulig å sende inn rettelser. </a:t>
            </a:r>
          </a:p>
          <a:p>
            <a:r>
              <a:rPr lang="nb-NO" dirty="0"/>
              <a:t>&lt;Neste&gt;</a:t>
            </a:r>
          </a:p>
          <a:p>
            <a:endParaRPr lang="nb-NO" dirty="0"/>
          </a:p>
        </p:txBody>
      </p:sp>
    </p:spTree>
    <p:extLst>
      <p:ext uri="{BB962C8B-B14F-4D97-AF65-F5344CB8AC3E}">
        <p14:creationId xmlns:p14="http://schemas.microsoft.com/office/powerpoint/2010/main" val="316711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 drar eika på kartet dit den egentlig står. </a:t>
            </a:r>
          </a:p>
          <a:p>
            <a:r>
              <a:rPr lang="nb-NO" dirty="0"/>
              <a:t>&lt;Neste&gt;</a:t>
            </a:r>
          </a:p>
          <a:p>
            <a:endParaRPr lang="nb-NO" dirty="0"/>
          </a:p>
        </p:txBody>
      </p:sp>
    </p:spTree>
    <p:extLst>
      <p:ext uri="{BB962C8B-B14F-4D97-AF65-F5344CB8AC3E}">
        <p14:creationId xmlns:p14="http://schemas.microsoft.com/office/powerpoint/2010/main" val="230306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dirty="0">
                <a:solidFill>
                  <a:schemeClr val="tx1"/>
                </a:solidFill>
                <a:latin typeface="Helvetica Neue"/>
                <a:ea typeface="Helvetica Neue"/>
                <a:cs typeface="Helvetica Neue"/>
                <a:sym typeface="Helvetica Neue"/>
              </a:rPr>
              <a:t>Det sendes en melding til Miljødirektoratets systemer at det har kommet en forespørsel om å rette opp koordinatene for eika.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kern="1200" dirty="0">
                <a:solidFill>
                  <a:schemeClr val="tx1"/>
                </a:solidFill>
                <a:latin typeface="Helvetica Neue"/>
                <a:ea typeface="Helvetica Neue"/>
                <a:cs typeface="Helvetica Neue"/>
                <a:sym typeface="Helvetica Neue"/>
              </a:rPr>
              <a:t>&lt;Neste&gt;</a:t>
            </a:r>
          </a:p>
        </p:txBody>
      </p:sp>
      <p:sp>
        <p:nvSpPr>
          <p:cNvPr id="4" name="Plassholder for lysbildenummer 3"/>
          <p:cNvSpPr>
            <a:spLocks noGrp="1"/>
          </p:cNvSpPr>
          <p:nvPr>
            <p:ph type="sldNum" sz="quarter" idx="5"/>
          </p:nvPr>
        </p:nvSpPr>
        <p:spPr/>
        <p:txBody>
          <a:bodyPr/>
          <a:lstStyle/>
          <a:p>
            <a:fld id="{30989EB9-696C-4D4E-9F94-D48DB06683C1}" type="slidenum">
              <a:rPr lang="nb-NO" smtClean="0"/>
              <a:t>18</a:t>
            </a:fld>
            <a:endParaRPr lang="nb-NO"/>
          </a:p>
        </p:txBody>
      </p:sp>
    </p:spTree>
    <p:extLst>
      <p:ext uri="{BB962C8B-B14F-4D97-AF65-F5344CB8AC3E}">
        <p14:creationId xmlns:p14="http://schemas.microsoft.com/office/powerpoint/2010/main" val="208203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tx1"/>
                </a:solidFill>
                <a:latin typeface="Helvetica Neue"/>
                <a:ea typeface="Helvetica Neue"/>
                <a:cs typeface="Helvetica Neue"/>
                <a:sym typeface="Helvetica Neue"/>
              </a:rPr>
              <a:t>Systemet sjekker automatisk forespørselen mot flyfoto og laserdata (høyder).</a:t>
            </a:r>
          </a:p>
          <a:p>
            <a:r>
              <a:rPr lang="nb-NO" sz="1000" dirty="0"/>
              <a:t>&lt;Neste&gt;</a:t>
            </a:r>
          </a:p>
          <a:p>
            <a:endParaRPr lang="nb-NO" dirty="0"/>
          </a:p>
        </p:txBody>
      </p:sp>
      <p:sp>
        <p:nvSpPr>
          <p:cNvPr id="4" name="Plassholder for lysbildenummer 3"/>
          <p:cNvSpPr>
            <a:spLocks noGrp="1"/>
          </p:cNvSpPr>
          <p:nvPr>
            <p:ph type="sldNum" sz="quarter" idx="5"/>
          </p:nvPr>
        </p:nvSpPr>
        <p:spPr/>
        <p:txBody>
          <a:bodyPr/>
          <a:lstStyle/>
          <a:p>
            <a:fld id="{30989EB9-696C-4D4E-9F94-D48DB06683C1}" type="slidenum">
              <a:rPr lang="nb-NO" smtClean="0"/>
              <a:t>19</a:t>
            </a:fld>
            <a:endParaRPr lang="nb-NO"/>
          </a:p>
        </p:txBody>
      </p:sp>
    </p:spTree>
    <p:extLst>
      <p:ext uri="{BB962C8B-B14F-4D97-AF65-F5344CB8AC3E}">
        <p14:creationId xmlns:p14="http://schemas.microsoft.com/office/powerpoint/2010/main" val="313161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60703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000" i="0" dirty="0"/>
              <a:t>Systemet godkjenner den nye posisjonen, oppdaterer databasen og logger hendelsen.  </a:t>
            </a:r>
          </a:p>
          <a:p>
            <a:pPr algn="l"/>
            <a:r>
              <a:rPr lang="nb-NO" sz="1000" i="0" dirty="0"/>
              <a:t>&lt;Neste&gt;</a:t>
            </a:r>
            <a:endParaRPr lang="nb-NO" sz="1000" dirty="0"/>
          </a:p>
        </p:txBody>
      </p:sp>
      <p:sp>
        <p:nvSpPr>
          <p:cNvPr id="4" name="Plassholder for lysbildenummer 3"/>
          <p:cNvSpPr>
            <a:spLocks noGrp="1"/>
          </p:cNvSpPr>
          <p:nvPr>
            <p:ph type="sldNum" sz="quarter" idx="5"/>
          </p:nvPr>
        </p:nvSpPr>
        <p:spPr/>
        <p:txBody>
          <a:bodyPr/>
          <a:lstStyle/>
          <a:p>
            <a:fld id="{30989EB9-696C-4D4E-9F94-D48DB06683C1}" type="slidenum">
              <a:rPr lang="nb-NO" smtClean="0"/>
              <a:t>20</a:t>
            </a:fld>
            <a:endParaRPr lang="nb-NO"/>
          </a:p>
        </p:txBody>
      </p:sp>
    </p:spTree>
    <p:extLst>
      <p:ext uri="{BB962C8B-B14F-4D97-AF65-F5344CB8AC3E}">
        <p14:creationId xmlns:p14="http://schemas.microsoft.com/office/powerpoint/2010/main" val="1362208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000" i="0" dirty="0"/>
              <a:t>Systemet sender beskjed tilbake til Per Christians verktøy om at posisjonen er oppdatert.</a:t>
            </a:r>
          </a:p>
          <a:p>
            <a:pPr algn="l"/>
            <a:r>
              <a:rPr lang="nb-NO" sz="1000" dirty="0"/>
              <a:t>&lt;Neste&gt;</a:t>
            </a:r>
          </a:p>
        </p:txBody>
      </p:sp>
      <p:sp>
        <p:nvSpPr>
          <p:cNvPr id="4" name="Plassholder for lysbildenummer 3"/>
          <p:cNvSpPr>
            <a:spLocks noGrp="1"/>
          </p:cNvSpPr>
          <p:nvPr>
            <p:ph type="sldNum" sz="quarter" idx="5"/>
          </p:nvPr>
        </p:nvSpPr>
        <p:spPr/>
        <p:txBody>
          <a:bodyPr/>
          <a:lstStyle/>
          <a:p>
            <a:fld id="{30989EB9-696C-4D4E-9F94-D48DB06683C1}" type="slidenum">
              <a:rPr lang="nb-NO" smtClean="0"/>
              <a:t>21</a:t>
            </a:fld>
            <a:endParaRPr lang="nb-NO"/>
          </a:p>
        </p:txBody>
      </p:sp>
    </p:spTree>
    <p:extLst>
      <p:ext uri="{BB962C8B-B14F-4D97-AF65-F5344CB8AC3E}">
        <p14:creationId xmlns:p14="http://schemas.microsoft.com/office/powerpoint/2010/main" val="271680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Per Christian jobber videre med plassering, nå som eika er markert riktig sted.</a:t>
            </a:r>
          </a:p>
          <a:p>
            <a:r>
              <a:rPr lang="nb-NO" dirty="0"/>
              <a:t>&lt;Neste&gt;</a:t>
            </a:r>
          </a:p>
          <a:p>
            <a:endParaRPr lang="nb-NO" dirty="0"/>
          </a:p>
        </p:txBody>
      </p:sp>
    </p:spTree>
    <p:extLst>
      <p:ext uri="{BB962C8B-B14F-4D97-AF65-F5344CB8AC3E}">
        <p14:creationId xmlns:p14="http://schemas.microsoft.com/office/powerpoint/2010/main" val="2640138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 engasjerer en </a:t>
            </a:r>
            <a:r>
              <a:rPr lang="nb-NO" dirty="0" err="1"/>
              <a:t>arborist</a:t>
            </a:r>
            <a:r>
              <a:rPr lang="nb-NO" dirty="0"/>
              <a:t> til å se på eika. </a:t>
            </a:r>
            <a:r>
              <a:rPr lang="nb-NO" sz="2000" b="0" dirty="0" err="1">
                <a:latin typeface="-webkit-standard"/>
              </a:rPr>
              <a:t>Arboristen</a:t>
            </a:r>
            <a:r>
              <a:rPr lang="nb-NO" sz="2000" b="0" dirty="0">
                <a:latin typeface="-webkit-standard"/>
              </a:rPr>
              <a:t> gjør sine undersøkelser og mener at rotsystemet ikke vil ta noen skade, så lenge det ikke graves nærmere enn 8m på østsiden av eika.</a:t>
            </a:r>
          </a:p>
          <a:p>
            <a:pPr marL="0" marR="0" lvl="0" indent="0" defTabSz="457200" eaLnBrk="1" fontAlgn="auto" latinLnBrk="0" hangingPunct="1">
              <a:lnSpc>
                <a:spcPct val="117999"/>
              </a:lnSpc>
              <a:spcBef>
                <a:spcPts val="0"/>
              </a:spcBef>
              <a:spcAft>
                <a:spcPts val="0"/>
              </a:spcAft>
              <a:buClrTx/>
              <a:buSzTx/>
              <a:buFontTx/>
              <a:buNone/>
              <a:tabLst/>
              <a:defRPr/>
            </a:pPr>
            <a:r>
              <a:rPr lang="nb-NO" sz="2000" dirty="0">
                <a:latin typeface="Lato" panose="020F0502020204030203" pitchFamily="34" charset="0"/>
                <a:ea typeface="Lato" panose="020F0502020204030203" pitchFamily="34" charset="0"/>
                <a:cs typeface="Lato" panose="020F0502020204030203" pitchFamily="34" charset="0"/>
              </a:rPr>
              <a:t>Fint, tenker Per Christian, det gir flere muligheter. Per Christian diskuterer idéer med Synnøve og datteren under de nye forutsetningene. </a:t>
            </a:r>
          </a:p>
          <a:p>
            <a:pPr marL="0" marR="0" lvl="0" indent="0" defTabSz="457200" eaLnBrk="1" fontAlgn="auto" latinLnBrk="0" hangingPunct="1">
              <a:lnSpc>
                <a:spcPct val="117999"/>
              </a:lnSpc>
              <a:spcBef>
                <a:spcPts val="0"/>
              </a:spcBef>
              <a:spcAft>
                <a:spcPts val="0"/>
              </a:spcAft>
              <a:buClrTx/>
              <a:buSzTx/>
              <a:buFontTx/>
              <a:buNone/>
              <a:tabLst/>
              <a:defRPr/>
            </a:pPr>
            <a:r>
              <a:rPr lang="nb-NO" sz="2000" dirty="0">
                <a:latin typeface="Lato" panose="020F0502020204030203" pitchFamily="34" charset="0"/>
                <a:ea typeface="Lato" panose="020F0502020204030203" pitchFamily="34" charset="0"/>
                <a:cs typeface="Lato" panose="020F0502020204030203" pitchFamily="34" charset="0"/>
              </a:rPr>
              <a:t>&lt;Neste&gt;</a:t>
            </a:r>
            <a:endParaRPr lang="nb-NO" dirty="0"/>
          </a:p>
          <a:p>
            <a:endParaRPr lang="nb-NO" dirty="0"/>
          </a:p>
        </p:txBody>
      </p:sp>
    </p:spTree>
    <p:extLst>
      <p:ext uri="{BB962C8B-B14F-4D97-AF65-F5344CB8AC3E}">
        <p14:creationId xmlns:p14="http://schemas.microsoft.com/office/powerpoint/2010/main" val="855289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2400" dirty="0">
                <a:latin typeface="Lato" panose="020F0502020204030203" pitchFamily="34" charset="0"/>
                <a:ea typeface="Lato" panose="020F0502020204030203" pitchFamily="34" charset="0"/>
                <a:cs typeface="Lato" panose="020F0502020204030203" pitchFamily="34" charset="0"/>
              </a:rPr>
              <a:t>De flytter plasseringen av huset og får til en enda finere uteplass – der treet inngår som en naturlig del av helheten.</a:t>
            </a:r>
            <a:endParaRPr lang="nb-NO" sz="2400" dirty="0"/>
          </a:p>
          <a:p>
            <a:r>
              <a:rPr lang="nb-NO" dirty="0"/>
              <a:t>&lt;Neste&gt;</a:t>
            </a:r>
          </a:p>
          <a:p>
            <a:endParaRPr lang="nb-NO" dirty="0"/>
          </a:p>
        </p:txBody>
      </p:sp>
    </p:spTree>
    <p:extLst>
      <p:ext uri="{BB962C8B-B14F-4D97-AF65-F5344CB8AC3E}">
        <p14:creationId xmlns:p14="http://schemas.microsoft.com/office/powerpoint/2010/main" val="30863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200" b="0" i="0" u="none" strike="noStrike" dirty="0">
                <a:effectLst/>
                <a:latin typeface="Helvetica Neue"/>
                <a:ea typeface="Helvetica Neue"/>
                <a:cs typeface="Helvetica Neue"/>
                <a:sym typeface="Helvetica Neue"/>
              </a:rPr>
              <a:t>Alle vinner – Synnøve, datteren og arkitekten sparte mye tid og kostnader da alle forutsetninger var kjent fra starten og løsningen ble enda bedre enn de først tenkte. </a:t>
            </a:r>
            <a:r>
              <a:rPr lang="nb-NO" sz="2200" b="0" i="0" u="none" strike="noStrike">
                <a:effectLst/>
                <a:latin typeface="Helvetica Neue"/>
                <a:ea typeface="Helvetica Neue"/>
                <a:cs typeface="Helvetica Neue"/>
                <a:sym typeface="Helvetica Neue"/>
              </a:rPr>
              <a:t>Kommunen sparte tid på behandling av byggesøknaden, da det bare ble én runde, Miljødirektoratet fikk oppdatert posisjonen til eika – og ikke minst – eika fikk leve.»	</a:t>
            </a:r>
            <a:endParaRPr lang="nb-NO" dirty="0"/>
          </a:p>
        </p:txBody>
      </p:sp>
    </p:spTree>
    <p:extLst>
      <p:ext uri="{BB962C8B-B14F-4D97-AF65-F5344CB8AC3E}">
        <p14:creationId xmlns:p14="http://schemas.microsoft.com/office/powerpoint/2010/main" val="250108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62512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50262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Synnøve er tannlege, skilt og 59 år.</a:t>
            </a:r>
          </a:p>
          <a:p>
            <a:r>
              <a:rPr lang="nb-NO" dirty="0"/>
              <a:t>&lt;Neste&gt;</a:t>
            </a:r>
          </a:p>
          <a:p>
            <a:endParaRPr lang="nb-NO" dirty="0"/>
          </a:p>
        </p:txBody>
      </p:sp>
      <p:sp>
        <p:nvSpPr>
          <p:cNvPr id="4" name="Plassholder for lysbildenummer 3"/>
          <p:cNvSpPr>
            <a:spLocks noGrp="1"/>
          </p:cNvSpPr>
          <p:nvPr>
            <p:ph type="sldNum" sz="quarter" idx="5"/>
          </p:nvPr>
        </p:nvSpPr>
        <p:spPr/>
        <p:txBody>
          <a:bodyPr/>
          <a:lstStyle/>
          <a:p>
            <a:fld id="{30989EB9-696C-4D4E-9F94-D48DB06683C1}" type="slidenum">
              <a:rPr lang="nb-NO" smtClean="0"/>
              <a:t>4</a:t>
            </a:fld>
            <a:endParaRPr lang="nb-NO"/>
          </a:p>
        </p:txBody>
      </p:sp>
    </p:spTree>
    <p:extLst>
      <p:ext uri="{BB962C8B-B14F-4D97-AF65-F5344CB8AC3E}">
        <p14:creationId xmlns:p14="http://schemas.microsoft.com/office/powerpoint/2010/main" val="283369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ts val="1500"/>
              </a:lnSpc>
            </a:pPr>
            <a:r>
              <a:rPr lang="nb-NO" sz="2000" dirty="0">
                <a:latin typeface="Lato" panose="020F0502020204030203" pitchFamily="34" charset="0"/>
                <a:ea typeface="Lato" panose="020F0502020204030203" pitchFamily="34" charset="0"/>
                <a:cs typeface="Lato" panose="020F0502020204030203" pitchFamily="34" charset="0"/>
              </a:rPr>
              <a:t>Hun tok over barndomshjemmet på Ullevål fra foreldrene for noen år siden, da vedlikehold av huset og stell av den store hagen ble for mye for dem. </a:t>
            </a:r>
          </a:p>
          <a:p>
            <a:pPr>
              <a:lnSpc>
                <a:spcPts val="1500"/>
              </a:lnSpc>
            </a:pPr>
            <a:r>
              <a:rPr lang="nb-NO" sz="2000" dirty="0">
                <a:latin typeface="Lato" panose="020F0502020204030203" pitchFamily="34" charset="0"/>
                <a:ea typeface="Lato" panose="020F0502020204030203" pitchFamily="34" charset="0"/>
                <a:cs typeface="Lato" panose="020F0502020204030203" pitchFamily="34" charset="0"/>
              </a:rPr>
              <a:t>&lt;Neste&gt;</a:t>
            </a:r>
          </a:p>
        </p:txBody>
      </p:sp>
      <p:sp>
        <p:nvSpPr>
          <p:cNvPr id="4" name="Plassholder for lysbildenummer 3"/>
          <p:cNvSpPr>
            <a:spLocks noGrp="1"/>
          </p:cNvSpPr>
          <p:nvPr>
            <p:ph type="sldNum" sz="quarter" idx="5"/>
          </p:nvPr>
        </p:nvSpPr>
        <p:spPr/>
        <p:txBody>
          <a:bodyPr/>
          <a:lstStyle/>
          <a:p>
            <a:fld id="{30989EB9-696C-4D4E-9F94-D48DB06683C1}" type="slidenum">
              <a:rPr lang="nb-NO" smtClean="0"/>
              <a:t>5</a:t>
            </a:fld>
            <a:endParaRPr lang="nb-NO"/>
          </a:p>
        </p:txBody>
      </p:sp>
    </p:spTree>
    <p:extLst>
      <p:ext uri="{BB962C8B-B14F-4D97-AF65-F5344CB8AC3E}">
        <p14:creationId xmlns:p14="http://schemas.microsoft.com/office/powerpoint/2010/main" val="216316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dirty="0">
                <a:latin typeface="Lato" panose="020F0502020204030203" pitchFamily="34" charset="0"/>
                <a:ea typeface="Lato" panose="020F0502020204030203" pitchFamily="34" charset="0"/>
                <a:cs typeface="Lato" panose="020F0502020204030203" pitchFamily="34" charset="0"/>
              </a:rPr>
              <a:t>Synnøves datter har nå stiftet egen familie og sammen planlegger de å bygge en ny bolig på den store tomta</a:t>
            </a:r>
          </a:p>
          <a:p>
            <a:r>
              <a:rPr lang="nb-NO" sz="2000" dirty="0">
                <a:latin typeface="Lato" panose="020F0502020204030203" pitchFamily="34" charset="0"/>
                <a:ea typeface="Lato" panose="020F0502020204030203" pitchFamily="34" charset="0"/>
                <a:cs typeface="Lato" panose="020F0502020204030203" pitchFamily="34" charset="0"/>
              </a:rPr>
              <a:t>&lt;Neste&gt;</a:t>
            </a:r>
            <a:endParaRPr lang="nb-NO" dirty="0"/>
          </a:p>
          <a:p>
            <a:endParaRPr lang="nb-NO" dirty="0"/>
          </a:p>
        </p:txBody>
      </p:sp>
    </p:spTree>
    <p:extLst>
      <p:ext uri="{BB962C8B-B14F-4D97-AF65-F5344CB8AC3E}">
        <p14:creationId xmlns:p14="http://schemas.microsoft.com/office/powerpoint/2010/main" val="284798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2000" dirty="0">
                <a:latin typeface="Lato" panose="020F0502020204030203" pitchFamily="34" charset="0"/>
                <a:ea typeface="Lato" panose="020F0502020204030203" pitchFamily="34" charset="0"/>
                <a:cs typeface="Lato" panose="020F0502020204030203" pitchFamily="34" charset="0"/>
              </a:rPr>
              <a:t>Synnøve har ikke behov for så mye plass og vil bo i den nye enheten, mens datteren og familien hennes vil ta over det gamle huset.</a:t>
            </a:r>
          </a:p>
          <a:p>
            <a:r>
              <a:rPr lang="nb-NO" dirty="0"/>
              <a:t>&lt;Neste&gt;</a:t>
            </a:r>
          </a:p>
          <a:p>
            <a:endParaRPr lang="nb-NO" dirty="0"/>
          </a:p>
        </p:txBody>
      </p:sp>
    </p:spTree>
    <p:extLst>
      <p:ext uri="{BB962C8B-B14F-4D97-AF65-F5344CB8AC3E}">
        <p14:creationId xmlns:p14="http://schemas.microsoft.com/office/powerpoint/2010/main" val="233424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dirty="0">
                <a:latin typeface="Lato" panose="020F0502020204030203" pitchFamily="34" charset="0"/>
                <a:ea typeface="Lato" panose="020F0502020204030203" pitchFamily="34" charset="0"/>
                <a:cs typeface="Lato" panose="020F0502020204030203" pitchFamily="34" charset="0"/>
              </a:rPr>
              <a:t>De engasjerer en arkitekt Synnøve kjenner gjennom nettverket sitt, Per Christian. Sammen begynner Synnøve, datteren og Per Christian å diskutere løsninger.</a:t>
            </a:r>
          </a:p>
          <a:p>
            <a:r>
              <a:rPr lang="nb-NO" sz="2000" dirty="0">
                <a:latin typeface="Lato" panose="020F0502020204030203" pitchFamily="34" charset="0"/>
                <a:ea typeface="Lato" panose="020F0502020204030203" pitchFamily="34" charset="0"/>
                <a:cs typeface="Lato" panose="020F0502020204030203" pitchFamily="34" charset="0"/>
              </a:rPr>
              <a:t>&lt;Neste&gt;</a:t>
            </a:r>
            <a:endParaRPr lang="nb-NO" dirty="0"/>
          </a:p>
          <a:p>
            <a:endParaRPr lang="nb-NO" dirty="0"/>
          </a:p>
        </p:txBody>
      </p:sp>
    </p:spTree>
    <p:extLst>
      <p:ext uri="{BB962C8B-B14F-4D97-AF65-F5344CB8AC3E}">
        <p14:creationId xmlns:p14="http://schemas.microsoft.com/office/powerpoint/2010/main" val="150181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dirty="0"/>
              <a:t>Per Christian har erfart at det er smart å sjekke eventuelle hindringer før de kommer for langt i planene. Han begynner derfor med et av de digitale verktøyene på markedet.</a:t>
            </a:r>
          </a:p>
          <a:p>
            <a:pPr marL="0" marR="0" lvl="0" indent="0" defTabSz="457200" eaLnBrk="1" fontAlgn="auto" latinLnBrk="0" hangingPunct="1">
              <a:lnSpc>
                <a:spcPct val="117999"/>
              </a:lnSpc>
              <a:spcBef>
                <a:spcPts val="0"/>
              </a:spcBef>
              <a:spcAft>
                <a:spcPts val="0"/>
              </a:spcAft>
              <a:buClrTx/>
              <a:buSzTx/>
              <a:buFontTx/>
              <a:buNone/>
              <a:tabLst/>
              <a:defRPr/>
            </a:pPr>
            <a:r>
              <a:rPr lang="nb-NO" dirty="0"/>
              <a:t>&lt;Neste&gt;</a:t>
            </a:r>
          </a:p>
          <a:p>
            <a:r>
              <a:rPr lang="nb-NO" dirty="0"/>
              <a:t>Han søker på Synnøves adresse og får opp et oversiktsbilde i 3D av Synnøves eiendom med eksisterende boligmasse og en del nøkkelinformasjon. </a:t>
            </a:r>
          </a:p>
          <a:p>
            <a:r>
              <a:rPr lang="nb-NO" dirty="0"/>
              <a:t>Han velger «Opprett ny byggesak» og deretter at det gjelder et nybygg.</a:t>
            </a:r>
          </a:p>
          <a:p>
            <a:r>
              <a:rPr lang="nb-NO" dirty="0"/>
              <a:t>&lt;Neste&gt;</a:t>
            </a:r>
          </a:p>
          <a:p>
            <a:endParaRPr lang="nb-NO" dirty="0"/>
          </a:p>
        </p:txBody>
      </p:sp>
    </p:spTree>
    <p:extLst>
      <p:ext uri="{BB962C8B-B14F-4D97-AF65-F5344CB8AC3E}">
        <p14:creationId xmlns:p14="http://schemas.microsoft.com/office/powerpoint/2010/main" val="166865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tel og undertittel">
    <p:spTree>
      <p:nvGrpSpPr>
        <p:cNvPr id="1" name=""/>
        <p:cNvGrpSpPr/>
        <p:nvPr/>
      </p:nvGrpSpPr>
      <p:grpSpPr>
        <a:xfrm>
          <a:off x="0" y="0"/>
          <a:ext cx="0" cy="0"/>
          <a:chOff x="0" y="0"/>
          <a:chExt cx="0" cy="0"/>
        </a:xfrm>
      </p:grpSpPr>
      <p:sp>
        <p:nvSpPr>
          <p:cNvPr id="11" name="Titteltekst"/>
          <p:cNvSpPr txBox="1">
            <a:spLocks noGrp="1"/>
          </p:cNvSpPr>
          <p:nvPr>
            <p:ph type="title"/>
          </p:nvPr>
        </p:nvSpPr>
        <p:spPr>
          <a:xfrm>
            <a:off x="1270000" y="1638300"/>
            <a:ext cx="10464800" cy="3302000"/>
          </a:xfrm>
          <a:prstGeom prst="rect">
            <a:avLst/>
          </a:prstGeom>
        </p:spPr>
        <p:txBody>
          <a:bodyPr anchor="b"/>
          <a:lstStyle/>
          <a:p>
            <a:r>
              <a:t>Titteltekst</a:t>
            </a:r>
          </a:p>
        </p:txBody>
      </p:sp>
      <p:sp>
        <p:nvSpPr>
          <p:cNvPr id="12" name="Brødtekst nivå én…"/>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13" name="Lysbildenumm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lde">
    <p:spTree>
      <p:nvGrpSpPr>
        <p:cNvPr id="1" name=""/>
        <p:cNvGrpSpPr/>
        <p:nvPr/>
      </p:nvGrpSpPr>
      <p:grpSpPr>
        <a:xfrm>
          <a:off x="0" y="0"/>
          <a:ext cx="0" cy="0"/>
          <a:chOff x="0" y="0"/>
          <a:chExt cx="0" cy="0"/>
        </a:xfrm>
      </p:grpSpPr>
      <p:sp>
        <p:nvSpPr>
          <p:cNvPr id="102" name="Bild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37229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tel og undertittel">
    <p:spTree>
      <p:nvGrpSpPr>
        <p:cNvPr id="1" name=""/>
        <p:cNvGrpSpPr/>
        <p:nvPr/>
      </p:nvGrpSpPr>
      <p:grpSpPr>
        <a:xfrm>
          <a:off x="0" y="0"/>
          <a:ext cx="0" cy="0"/>
          <a:chOff x="0" y="0"/>
          <a:chExt cx="0" cy="0"/>
        </a:xfrm>
      </p:grpSpPr>
      <p:sp>
        <p:nvSpPr>
          <p:cNvPr id="11" name="Titteltekst"/>
          <p:cNvSpPr txBox="1">
            <a:spLocks noGrp="1"/>
          </p:cNvSpPr>
          <p:nvPr>
            <p:ph type="title"/>
          </p:nvPr>
        </p:nvSpPr>
        <p:spPr>
          <a:xfrm>
            <a:off x="1270000" y="1638300"/>
            <a:ext cx="10464800" cy="3302000"/>
          </a:xfrm>
          <a:prstGeom prst="rect">
            <a:avLst/>
          </a:prstGeom>
        </p:spPr>
        <p:txBody>
          <a:bodyPr anchor="b"/>
          <a:lstStyle/>
          <a:p>
            <a:r>
              <a:t>Titteltekst</a:t>
            </a:r>
          </a:p>
        </p:txBody>
      </p:sp>
      <p:sp>
        <p:nvSpPr>
          <p:cNvPr id="12" name="Brødtekst nivå én…"/>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13" name="Lysbildenumm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5497994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0" name="Bild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teltekst"/>
          <p:cNvSpPr txBox="1">
            <a:spLocks noGrp="1"/>
          </p:cNvSpPr>
          <p:nvPr>
            <p:ph type="title"/>
          </p:nvPr>
        </p:nvSpPr>
        <p:spPr>
          <a:xfrm>
            <a:off x="1270000" y="6718300"/>
            <a:ext cx="10464800" cy="1422400"/>
          </a:xfrm>
          <a:prstGeom prst="rect">
            <a:avLst/>
          </a:prstGeom>
        </p:spPr>
        <p:txBody>
          <a:bodyPr anchor="b"/>
          <a:lstStyle/>
          <a:p>
            <a:r>
              <a:t>Titteltekst</a:t>
            </a:r>
          </a:p>
        </p:txBody>
      </p:sp>
      <p:sp>
        <p:nvSpPr>
          <p:cNvPr id="22" name="Brødtekst nivå én…"/>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2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064262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0" name="Titteltekst"/>
          <p:cNvSpPr txBox="1">
            <a:spLocks noGrp="1"/>
          </p:cNvSpPr>
          <p:nvPr>
            <p:ph type="title"/>
          </p:nvPr>
        </p:nvSpPr>
        <p:spPr>
          <a:xfrm>
            <a:off x="1270000" y="3225800"/>
            <a:ext cx="10464800" cy="3302000"/>
          </a:xfrm>
          <a:prstGeom prst="rect">
            <a:avLst/>
          </a:prstGeom>
        </p:spPr>
        <p:txBody>
          <a:bodyPr/>
          <a:lstStyle/>
          <a:p>
            <a:r>
              <a:t>Titteltekst</a:t>
            </a:r>
          </a:p>
        </p:txBody>
      </p:sp>
      <p:sp>
        <p:nvSpPr>
          <p:cNvPr id="3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9446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8" name="Bild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teltekst"/>
          <p:cNvSpPr txBox="1">
            <a:spLocks noGrp="1"/>
          </p:cNvSpPr>
          <p:nvPr>
            <p:ph type="title"/>
          </p:nvPr>
        </p:nvSpPr>
        <p:spPr>
          <a:xfrm>
            <a:off x="952500" y="635000"/>
            <a:ext cx="5334000" cy="3987800"/>
          </a:xfrm>
          <a:prstGeom prst="rect">
            <a:avLst/>
          </a:prstGeom>
        </p:spPr>
        <p:txBody>
          <a:bodyPr anchor="b"/>
          <a:lstStyle>
            <a:lvl1pPr>
              <a:defRPr sz="6000"/>
            </a:lvl1pPr>
          </a:lstStyle>
          <a:p>
            <a:r>
              <a:t>Titteltekst</a:t>
            </a:r>
          </a:p>
        </p:txBody>
      </p:sp>
      <p:sp>
        <p:nvSpPr>
          <p:cNvPr id="40" name="Brødtekst nivå én…"/>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4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52473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8" name="Titteltekst"/>
          <p:cNvSpPr txBox="1">
            <a:spLocks noGrp="1"/>
          </p:cNvSpPr>
          <p:nvPr>
            <p:ph type="title"/>
          </p:nvPr>
        </p:nvSpPr>
        <p:spPr>
          <a:prstGeom prst="rect">
            <a:avLst/>
          </a:prstGeom>
        </p:spPr>
        <p:txBody>
          <a:bodyPr/>
          <a:lstStyle/>
          <a:p>
            <a:r>
              <a:t>Titteltekst</a:t>
            </a:r>
          </a:p>
        </p:txBody>
      </p:sp>
      <p:sp>
        <p:nvSpPr>
          <p:cNvPr id="49"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260085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Titteltekst"/>
          <p:cNvSpPr txBox="1">
            <a:spLocks noGrp="1"/>
          </p:cNvSpPr>
          <p:nvPr>
            <p:ph type="title"/>
          </p:nvPr>
        </p:nvSpPr>
        <p:spPr>
          <a:prstGeom prst="rect">
            <a:avLst/>
          </a:prstGeom>
        </p:spPr>
        <p:txBody>
          <a:bodyPr/>
          <a:lstStyle/>
          <a:p>
            <a:r>
              <a:t>Titteltekst</a:t>
            </a:r>
          </a:p>
        </p:txBody>
      </p:sp>
      <p:sp>
        <p:nvSpPr>
          <p:cNvPr id="57" name="Brødtekst nivå én…"/>
          <p:cNvSpPr txBox="1">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843906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5" name="Bild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teltekst"/>
          <p:cNvSpPr txBox="1">
            <a:spLocks noGrp="1"/>
          </p:cNvSpPr>
          <p:nvPr>
            <p:ph type="title"/>
          </p:nvPr>
        </p:nvSpPr>
        <p:spPr>
          <a:prstGeom prst="rect">
            <a:avLst/>
          </a:prstGeom>
        </p:spPr>
        <p:txBody>
          <a:bodyPr/>
          <a:lstStyle/>
          <a:p>
            <a:r>
              <a:t>Titteltekst</a:t>
            </a:r>
          </a:p>
        </p:txBody>
      </p:sp>
      <p:sp>
        <p:nvSpPr>
          <p:cNvPr id="67" name="Brødtekst nivå én…"/>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68" name="Lysbildenummer"/>
          <p:cNvSpPr txBox="1">
            <a:spLocks noGrp="1"/>
          </p:cNvSpPr>
          <p:nvPr>
            <p:ph type="sldNum" sz="quarter" idx="2"/>
          </p:nvPr>
        </p:nvSpPr>
        <p:spPr>
          <a:xfrm>
            <a:off x="6385373" y="9296400"/>
            <a:ext cx="227280"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9123437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5" name="Brødtekst nivå én…"/>
          <p:cNvSpPr txBox="1">
            <a:spLocks noGrp="1"/>
          </p:cNvSpPr>
          <p:nvPr>
            <p:ph type="body" idx="1"/>
          </p:nvPr>
        </p:nvSpPr>
        <p:spPr>
          <a:xfrm>
            <a:off x="952500" y="1270000"/>
            <a:ext cx="11099800" cy="7213600"/>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7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26514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0" name="Bild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teltekst"/>
          <p:cNvSpPr txBox="1">
            <a:spLocks noGrp="1"/>
          </p:cNvSpPr>
          <p:nvPr>
            <p:ph type="title"/>
          </p:nvPr>
        </p:nvSpPr>
        <p:spPr>
          <a:xfrm>
            <a:off x="1270000" y="6718300"/>
            <a:ext cx="10464800" cy="1422400"/>
          </a:xfrm>
          <a:prstGeom prst="rect">
            <a:avLst/>
          </a:prstGeom>
        </p:spPr>
        <p:txBody>
          <a:bodyPr anchor="b"/>
          <a:lstStyle/>
          <a:p>
            <a:r>
              <a:t>Titteltekst</a:t>
            </a:r>
          </a:p>
        </p:txBody>
      </p:sp>
      <p:sp>
        <p:nvSpPr>
          <p:cNvPr id="22" name="Brødtekst nivå én…"/>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2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3" name="Bild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Bild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Bild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850727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3" name="– 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Johnny Appleseed</a:t>
            </a:r>
          </a:p>
        </p:txBody>
      </p:sp>
      <p:sp>
        <p:nvSpPr>
          <p:cNvPr id="94" name="«Skriv et sitat her.»"/>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«Skriv et sitat her.»</a:t>
            </a:r>
          </a:p>
        </p:txBody>
      </p:sp>
      <p:sp>
        <p:nvSpPr>
          <p:cNvPr id="9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826574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lde">
    <p:spTree>
      <p:nvGrpSpPr>
        <p:cNvPr id="1" name=""/>
        <p:cNvGrpSpPr/>
        <p:nvPr/>
      </p:nvGrpSpPr>
      <p:grpSpPr>
        <a:xfrm>
          <a:off x="0" y="0"/>
          <a:ext cx="0" cy="0"/>
          <a:chOff x="0" y="0"/>
          <a:chExt cx="0" cy="0"/>
        </a:xfrm>
      </p:grpSpPr>
      <p:sp>
        <p:nvSpPr>
          <p:cNvPr id="102" name="Bild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396331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1197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0" name="Titteltekst"/>
          <p:cNvSpPr txBox="1">
            <a:spLocks noGrp="1"/>
          </p:cNvSpPr>
          <p:nvPr>
            <p:ph type="title"/>
          </p:nvPr>
        </p:nvSpPr>
        <p:spPr>
          <a:xfrm>
            <a:off x="1270000" y="3225800"/>
            <a:ext cx="10464800" cy="3302000"/>
          </a:xfrm>
          <a:prstGeom prst="rect">
            <a:avLst/>
          </a:prstGeom>
        </p:spPr>
        <p:txBody>
          <a:bodyPr/>
          <a:lstStyle/>
          <a:p>
            <a:r>
              <a:t>Titteltekst</a:t>
            </a:r>
          </a:p>
        </p:txBody>
      </p:sp>
      <p:sp>
        <p:nvSpPr>
          <p:cNvPr id="3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8" name="Bild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teltekst"/>
          <p:cNvSpPr txBox="1">
            <a:spLocks noGrp="1"/>
          </p:cNvSpPr>
          <p:nvPr>
            <p:ph type="title"/>
          </p:nvPr>
        </p:nvSpPr>
        <p:spPr>
          <a:xfrm>
            <a:off x="952500" y="635000"/>
            <a:ext cx="5334000" cy="3987800"/>
          </a:xfrm>
          <a:prstGeom prst="rect">
            <a:avLst/>
          </a:prstGeom>
        </p:spPr>
        <p:txBody>
          <a:bodyPr anchor="b"/>
          <a:lstStyle>
            <a:lvl1pPr>
              <a:defRPr sz="6000"/>
            </a:lvl1pPr>
          </a:lstStyle>
          <a:p>
            <a:r>
              <a:t>Titteltekst</a:t>
            </a:r>
          </a:p>
        </p:txBody>
      </p:sp>
      <p:sp>
        <p:nvSpPr>
          <p:cNvPr id="40" name="Brødtekst nivå én…"/>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4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8" name="Titteltekst"/>
          <p:cNvSpPr txBox="1">
            <a:spLocks noGrp="1"/>
          </p:cNvSpPr>
          <p:nvPr>
            <p:ph type="title"/>
          </p:nvPr>
        </p:nvSpPr>
        <p:spPr>
          <a:prstGeom prst="rect">
            <a:avLst/>
          </a:prstGeom>
        </p:spPr>
        <p:txBody>
          <a:bodyPr/>
          <a:lstStyle/>
          <a:p>
            <a:r>
              <a:t>Titteltekst</a:t>
            </a:r>
          </a:p>
        </p:txBody>
      </p:sp>
      <p:sp>
        <p:nvSpPr>
          <p:cNvPr id="49"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5" name="Bild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teltekst"/>
          <p:cNvSpPr txBox="1">
            <a:spLocks noGrp="1"/>
          </p:cNvSpPr>
          <p:nvPr>
            <p:ph type="title"/>
          </p:nvPr>
        </p:nvSpPr>
        <p:spPr>
          <a:prstGeom prst="rect">
            <a:avLst/>
          </a:prstGeom>
        </p:spPr>
        <p:txBody>
          <a:bodyPr/>
          <a:lstStyle/>
          <a:p>
            <a:r>
              <a:t>Titteltekst</a:t>
            </a:r>
          </a:p>
        </p:txBody>
      </p:sp>
      <p:sp>
        <p:nvSpPr>
          <p:cNvPr id="67" name="Brødtekst nivå én…"/>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68" name="Lysbildenummer"/>
          <p:cNvSpPr txBox="1">
            <a:spLocks noGrp="1"/>
          </p:cNvSpPr>
          <p:nvPr>
            <p:ph type="sldNum" sz="quarter" idx="2"/>
          </p:nvPr>
        </p:nvSpPr>
        <p:spPr>
          <a:xfrm>
            <a:off x="6385373" y="9296400"/>
            <a:ext cx="227280"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5" name="Brødtekst nivå én…"/>
          <p:cNvSpPr txBox="1">
            <a:spLocks noGrp="1"/>
          </p:cNvSpPr>
          <p:nvPr>
            <p:ph type="body" idx="1"/>
          </p:nvPr>
        </p:nvSpPr>
        <p:spPr>
          <a:xfrm>
            <a:off x="952500" y="1270000"/>
            <a:ext cx="11099800" cy="7213600"/>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7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3" name="Bild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Bild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Bild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3" name="– 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Johnny Appleseed</a:t>
            </a:r>
          </a:p>
        </p:txBody>
      </p:sp>
      <p:sp>
        <p:nvSpPr>
          <p:cNvPr id="94" name="«Skriv et sitat her.»"/>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«Skriv et sitat her.»</a:t>
            </a:r>
          </a:p>
        </p:txBody>
      </p:sp>
      <p:sp>
        <p:nvSpPr>
          <p:cNvPr id="9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teks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Titteltekst</a:t>
            </a:r>
          </a:p>
        </p:txBody>
      </p:sp>
      <p:sp>
        <p:nvSpPr>
          <p:cNvPr id="3" name="Brødtekst nivå én…"/>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4" name="Lysbildenummer"/>
          <p:cNvSpPr txBox="1">
            <a:spLocks noGrp="1"/>
          </p:cNvSpPr>
          <p:nvPr>
            <p:ph type="sldNum" sz="quarter" idx="2"/>
          </p:nvPr>
        </p:nvSpPr>
        <p:spPr>
          <a:xfrm>
            <a:off x="6385373" y="9296400"/>
            <a:ext cx="227280"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teks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Titteltekst</a:t>
            </a:r>
          </a:p>
        </p:txBody>
      </p:sp>
      <p:sp>
        <p:nvSpPr>
          <p:cNvPr id="3" name="Brødtekst nivå én…"/>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4" name="Lysbildenummer"/>
          <p:cNvSpPr txBox="1">
            <a:spLocks noGrp="1"/>
          </p:cNvSpPr>
          <p:nvPr>
            <p:ph type="sldNum" sz="quarter" idx="2"/>
          </p:nvPr>
        </p:nvSpPr>
        <p:spPr>
          <a:xfrm>
            <a:off x="6385373" y="9296400"/>
            <a:ext cx="227280"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468952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51E79C6-6E10-5344-8191-854093DEDFD6}"/>
              </a:ext>
            </a:extLst>
          </p:cNvPr>
          <p:cNvPicPr>
            <a:picLocks noChangeAspect="1"/>
          </p:cNvPicPr>
          <p:nvPr/>
        </p:nvPicPr>
        <p:blipFill rotWithShape="1">
          <a:blip r:embed="rId3"/>
          <a:srcRect l="5774" t="6826" r="5655" b="11746"/>
          <a:stretch/>
        </p:blipFill>
        <p:spPr>
          <a:xfrm>
            <a:off x="0" y="3028353"/>
            <a:ext cx="13004800" cy="6725247"/>
          </a:xfrm>
          <a:prstGeom prst="rect">
            <a:avLst/>
          </a:prstGeom>
        </p:spPr>
      </p:pic>
      <p:pic>
        <p:nvPicPr>
          <p:cNvPr id="8" name="Bilde 7">
            <a:extLst>
              <a:ext uri="{FF2B5EF4-FFF2-40B4-BE49-F238E27FC236}">
                <a16:creationId xmlns:a16="http://schemas.microsoft.com/office/drawing/2014/main" id="{0398CB44-A369-A241-8CEB-2A1B5D55C8DD}"/>
              </a:ext>
            </a:extLst>
          </p:cNvPr>
          <p:cNvPicPr>
            <a:picLocks noChangeAspect="1"/>
          </p:cNvPicPr>
          <p:nvPr/>
        </p:nvPicPr>
        <p:blipFill>
          <a:blip r:embed="rId4"/>
          <a:stretch>
            <a:fillRect/>
          </a:stretch>
        </p:blipFill>
        <p:spPr>
          <a:xfrm>
            <a:off x="-693" y="0"/>
            <a:ext cx="13005493" cy="7924501"/>
          </a:xfrm>
          <a:prstGeom prst="rect">
            <a:avLst/>
          </a:prstGeom>
        </p:spPr>
      </p:pic>
      <p:sp>
        <p:nvSpPr>
          <p:cNvPr id="10" name="Tittel 1">
            <a:extLst>
              <a:ext uri="{FF2B5EF4-FFF2-40B4-BE49-F238E27FC236}">
                <a16:creationId xmlns:a16="http://schemas.microsoft.com/office/drawing/2014/main" id="{867C9FDB-71E2-944A-9225-6A0E21589397}"/>
              </a:ext>
            </a:extLst>
          </p:cNvPr>
          <p:cNvSpPr txBox="1">
            <a:spLocks/>
          </p:cNvSpPr>
          <p:nvPr/>
        </p:nvSpPr>
        <p:spPr>
          <a:xfrm>
            <a:off x="838200" y="1015900"/>
            <a:ext cx="10515600" cy="6027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nb-NO" sz="4400" b="0" i="0"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r>
              <a:rPr kumimoji="0" lang="nb-NO" sz="4400" b="1" i="1" u="none" strike="noStrike" kern="1200" cap="none" spc="0" normalizeH="0" baseline="0" noProof="0" dirty="0" err="1">
                <a:ln>
                  <a:noFill/>
                </a:ln>
                <a:solidFill>
                  <a:prstClr val="white"/>
                </a:solidFill>
                <a:effectLst/>
                <a:uLnTx/>
                <a:uFillTx/>
                <a:latin typeface="Calibri Light" panose="020F0302020204030204"/>
                <a:ea typeface="Helvetica Neue Medium"/>
                <a:cs typeface="Helvetica Neue Medium"/>
                <a:sym typeface="Helvetica Neue"/>
              </a:rPr>
              <a:t>Geolett</a:t>
            </a:r>
            <a: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t> 2019</a:t>
            </a:r>
            <a:b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t>Sektordata i digitale </a:t>
            </a:r>
            <a:r>
              <a:rPr kumimoji="0" lang="nb-NO" sz="4400" b="1" i="1" u="none" strike="noStrike" kern="1200" cap="none" spc="0" normalizeH="0" baseline="0" noProof="0" dirty="0" err="1">
                <a:ln>
                  <a:noFill/>
                </a:ln>
                <a:solidFill>
                  <a:prstClr val="white"/>
                </a:solidFill>
                <a:effectLst/>
                <a:uLnTx/>
                <a:uFillTx/>
                <a:latin typeface="Calibri Light" panose="020F0302020204030204"/>
                <a:ea typeface="Helvetica Neue Medium"/>
                <a:cs typeface="Helvetica Neue Medium"/>
                <a:sym typeface="Helvetica Neue"/>
              </a:rPr>
              <a:t>byggesøkerløsninger</a:t>
            </a:r>
            <a:b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b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r>
              <a:rPr kumimoji="0" lang="nb-NO" sz="4400" b="1" i="1" u="none" strike="noStrike" kern="1200" cap="none" spc="0" normalizeH="0" baseline="0" noProof="0" dirty="0" err="1">
                <a:ln>
                  <a:noFill/>
                </a:ln>
                <a:solidFill>
                  <a:prstClr val="white"/>
                </a:solidFill>
                <a:effectLst/>
                <a:uLnTx/>
                <a:uFillTx/>
                <a:latin typeface="Calibri Light" panose="020F0302020204030204"/>
                <a:ea typeface="Helvetica Neue Medium"/>
                <a:cs typeface="Helvetica Neue Medium"/>
                <a:sym typeface="Helvetica Neue"/>
              </a:rPr>
              <a:t>Framtidsbilde</a:t>
            </a:r>
            <a: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t> – temadata fra Miljødirektoratet</a:t>
            </a:r>
            <a:b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t> </a:t>
            </a:r>
            <a:b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br>
              <a:rPr kumimoji="0" lang="nb-NO" sz="44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br>
            <a:r>
              <a:rPr kumimoji="0" lang="nb-NO" sz="2800" b="1" i="1" u="none" strike="noStrike" kern="1200" cap="none" spc="0" normalizeH="0" baseline="0" noProof="0" dirty="0">
                <a:ln>
                  <a:noFill/>
                </a:ln>
                <a:solidFill>
                  <a:prstClr val="white"/>
                </a:solidFill>
                <a:effectLst/>
                <a:uLnTx/>
                <a:uFillTx/>
                <a:latin typeface="Calibri Light" panose="020F0302020204030204"/>
                <a:ea typeface="Helvetica Neue Medium"/>
                <a:cs typeface="Helvetica Neue Medium"/>
                <a:sym typeface="Helvetica Neue"/>
              </a:rPr>
              <a:t>Etablert i samarbeid med Miljødirektoratet </a:t>
            </a:r>
          </a:p>
        </p:txBody>
      </p:sp>
    </p:spTree>
    <p:extLst>
      <p:ext uri="{BB962C8B-B14F-4D97-AF65-F5344CB8AC3E}">
        <p14:creationId xmlns:p14="http://schemas.microsoft.com/office/powerpoint/2010/main" val="9842527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DIBK 00 Start.png" descr="DIBK 00 Start.png"/>
          <p:cNvPicPr>
            <a:picLocks noChangeAspect="1"/>
          </p:cNvPicPr>
          <p:nvPr/>
        </p:nvPicPr>
        <p:blipFill>
          <a:blip r:embed="rId3">
            <a:extLst/>
          </a:blip>
          <a:srcRect b="19997"/>
          <a:stretch>
            <a:fillRect/>
          </a:stretch>
        </p:blipFill>
        <p:spPr>
          <a:xfrm>
            <a:off x="1003300" y="596900"/>
            <a:ext cx="11010900" cy="6603486"/>
          </a:xfrm>
          <a:prstGeom prst="rect">
            <a:avLst/>
          </a:prstGeom>
          <a:ln w="12700">
            <a:miter lim="400000"/>
          </a:ln>
        </p:spPr>
      </p:pic>
      <p:pic>
        <p:nvPicPr>
          <p:cNvPr id="125" name="DIBK 01 Byggvalg #1.png"/>
          <p:cNvPicPr>
            <a:picLocks noChangeAspect="1"/>
          </p:cNvPicPr>
          <p:nvPr/>
        </p:nvPicPr>
        <p:blipFill rotWithShape="1">
          <a:blip r:embed="rId4">
            <a:extLst>
              <a:ext uri="{28A0092B-C50C-407E-A947-70E740481C1C}">
                <a14:useLocalDpi xmlns:a14="http://schemas.microsoft.com/office/drawing/2010/main" val="0"/>
              </a:ext>
            </a:extLst>
          </a:blip>
          <a:srcRect b="20073"/>
          <a:stretch/>
        </p:blipFill>
        <p:spPr>
          <a:xfrm>
            <a:off x="1003300" y="609769"/>
            <a:ext cx="10999714" cy="6590617"/>
          </a:xfrm>
          <a:prstGeom prst="rect">
            <a:avLst/>
          </a:prstGeom>
          <a:ln w="12700">
            <a:miter lim="400000"/>
          </a:ln>
        </p:spPr>
      </p:pic>
      <p:pic>
        <p:nvPicPr>
          <p:cNvPr id="126" name="DIBK 01 Byggvalg #2.png"/>
          <p:cNvPicPr>
            <a:picLocks noChangeAspect="1"/>
          </p:cNvPicPr>
          <p:nvPr/>
        </p:nvPicPr>
        <p:blipFill rotWithShape="1">
          <a:blip r:embed="rId5">
            <a:extLst>
              <a:ext uri="{28A0092B-C50C-407E-A947-70E740481C1C}">
                <a14:useLocalDpi xmlns:a14="http://schemas.microsoft.com/office/drawing/2010/main" val="0"/>
              </a:ext>
            </a:extLst>
          </a:blip>
          <a:srcRect b="19998"/>
          <a:stretch/>
        </p:blipFill>
        <p:spPr>
          <a:xfrm>
            <a:off x="990600" y="596901"/>
            <a:ext cx="11010900" cy="6603487"/>
          </a:xfrm>
          <a:prstGeom prst="rect">
            <a:avLst/>
          </a:prstGeom>
          <a:ln w="12700">
            <a:miter lim="400000"/>
          </a:ln>
        </p:spPr>
      </p:pic>
      <p:pic>
        <p:nvPicPr>
          <p:cNvPr id="127" name="iMac.png" descr="iMac.png"/>
          <p:cNvPicPr>
            <a:picLocks noChangeAspect="1"/>
          </p:cNvPicPr>
          <p:nvPr/>
        </p:nvPicPr>
        <p:blipFill>
          <a:blip r:embed="rId6">
            <a:extLst/>
          </a:blip>
          <a:stretch>
            <a:fillRect/>
          </a:stretch>
        </p:blipFill>
        <p:spPr>
          <a:xfrm>
            <a:off x="546099" y="165100"/>
            <a:ext cx="11899902" cy="9421933"/>
          </a:xfrm>
          <a:prstGeom prst="rect">
            <a:avLst/>
          </a:prstGeom>
          <a:ln w="12700">
            <a:miter lim="400000"/>
          </a:ln>
        </p:spPr>
      </p:pic>
      <p:pic>
        <p:nvPicPr>
          <p:cNvPr id="128" name="icons8-hand_cursor.png" descr="icons8-hand_cursor.png"/>
          <p:cNvPicPr>
            <a:picLocks noChangeAspect="1"/>
          </p:cNvPicPr>
          <p:nvPr/>
        </p:nvPicPr>
        <p:blipFill>
          <a:blip r:embed="rId7">
            <a:extLst/>
          </a:blip>
          <a:stretch>
            <a:fillRect/>
          </a:stretch>
        </p:blipFill>
        <p:spPr>
          <a:xfrm>
            <a:off x="5863582" y="4555749"/>
            <a:ext cx="201849" cy="236650"/>
          </a:xfrm>
          <a:prstGeom prst="rect">
            <a:avLst/>
          </a:prstGeom>
          <a:ln w="12700">
            <a:miter lim="400000"/>
          </a:ln>
        </p:spPr>
      </p:pic>
      <p:sp>
        <p:nvSpPr>
          <p:cNvPr id="2" name="Rektangel 1">
            <a:extLst>
              <a:ext uri="{FF2B5EF4-FFF2-40B4-BE49-F238E27FC236}">
                <a16:creationId xmlns:a16="http://schemas.microsoft.com/office/drawing/2014/main" id="{D31F92FD-F61A-874C-9252-066426893B31}"/>
              </a:ext>
            </a:extLst>
          </p:cNvPr>
          <p:cNvSpPr/>
          <p:nvPr/>
        </p:nvSpPr>
        <p:spPr>
          <a:xfrm>
            <a:off x="9437914" y="898071"/>
            <a:ext cx="1387929" cy="3755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85607790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500"/>
                                  </p:stCondLst>
                                  <p:childTnLst>
                                    <p:animMotion origin="layout" path="M 0.000000 0.000000 C 0.106964 0.006378 0.211303 -0.045293 0.289210 -0.143223 C 0.315155 -0.175837 0.337592 -0.213080 0.355881 -0.253893" pathEditMode="relative">
                                      <p:cBhvr>
                                        <p:cTn id="6" dur="1000" fill="hold"/>
                                        <p:tgtEl>
                                          <p:spTgt spid="128"/>
                                        </p:tgtEl>
                                        <p:attrNameLst>
                                          <p:attrName>ppt_x</p:attrName>
                                          <p:attrName>ppt_y</p:attrName>
                                        </p:attrNameLst>
                                      </p:cBhvr>
                                    </p:animMotion>
                                  </p:childTnLst>
                                </p:cTn>
                              </p:par>
                            </p:childTnLst>
                          </p:cTn>
                        </p:par>
                        <p:par>
                          <p:cTn id="7" fill="hold">
                            <p:stCondLst>
                              <p:cond delay="1500"/>
                            </p:stCondLst>
                            <p:childTnLst>
                              <p:par>
                                <p:cTn id="8" presetID="1" presetClass="entr" presetSubtype="0" fill="hold" grpId="0" nodeType="afterEffect">
                                  <p:stCondLst>
                                    <p:cond delay="500"/>
                                  </p:stCondLst>
                                  <p:iterate>
                                    <p:tmAbs val="0"/>
                                  </p:iterate>
                                  <p:childTnLst>
                                    <p:set>
                                      <p:cBhvr>
                                        <p:cTn id="9" fill="hold"/>
                                        <p:tgtEl>
                                          <p:spTgt spid="125"/>
                                        </p:tgtEl>
                                        <p:attrNameLst>
                                          <p:attrName>style.visibility</p:attrName>
                                        </p:attrNameLst>
                                      </p:cBhvr>
                                      <p:to>
                                        <p:strVal val="visible"/>
                                      </p:to>
                                    </p:set>
                                  </p:childTnLst>
                                </p:cTn>
                              </p:par>
                            </p:childTnLst>
                          </p:cTn>
                        </p:par>
                        <p:par>
                          <p:cTn id="10" fill="hold">
                            <p:stCondLst>
                              <p:cond delay="2000"/>
                            </p:stCondLst>
                            <p:childTnLst>
                              <p:par>
                                <p:cTn id="11" presetID="-1" presetClass="path" presetSubtype="0" accel="50000" decel="50000" fill="hold" nodeType="afterEffect">
                                  <p:stCondLst>
                                    <p:cond delay="500"/>
                                  </p:stCondLst>
                                  <p:childTnLst>
                                    <p:animMotion origin="layout" path="M 0.35583 -0.2653 C 0.21338 -0.26384 0.07348 -0.21403 -0.05054 -0.12077 C -0.11585 -0.07178 -0.17578 -0.01123 -0.22888 0.05924 " pathEditMode="relative" rAng="0" ptsTypes="AAA">
                                      <p:cBhvr>
                                        <p:cTn id="12" dur="1000" fill="hold"/>
                                        <p:tgtEl>
                                          <p:spTgt spid="128"/>
                                        </p:tgtEl>
                                        <p:attrNameLst>
                                          <p:attrName>ppt_x</p:attrName>
                                          <p:attrName>ppt_y</p:attrName>
                                        </p:attrNameLst>
                                      </p:cBhvr>
                                      <p:rCtr x="-29236" y="16227"/>
                                    </p:animMotion>
                                  </p:childTnLst>
                                </p:cTn>
                              </p:par>
                            </p:childTnLst>
                          </p:cTn>
                        </p:par>
                        <p:par>
                          <p:cTn id="13" fill="hold">
                            <p:stCondLst>
                              <p:cond delay="3500"/>
                            </p:stCondLst>
                            <p:childTnLst>
                              <p:par>
                                <p:cTn id="14" presetID="1" presetClass="entr" presetSubtype="0" fill="hold" grpId="0" nodeType="afterEffect">
                                  <p:stCondLst>
                                    <p:cond delay="500"/>
                                  </p:stCondLst>
                                  <p:iterate>
                                    <p:tmAbs val="0"/>
                                  </p:iterate>
                                  <p:childTnLst>
                                    <p:set>
                                      <p:cBhvr>
                                        <p:cTn id="15"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advAuto="0"/>
      <p:bldP spid="126"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DIBK 01 Byggvalg #2.png" descr="DIBK 01 Byggvalg #2.png"/>
          <p:cNvPicPr>
            <a:picLocks noChangeAspect="1"/>
          </p:cNvPicPr>
          <p:nvPr/>
        </p:nvPicPr>
        <p:blipFill>
          <a:blip r:embed="rId3">
            <a:extLst/>
          </a:blip>
          <a:srcRect b="20153"/>
          <a:stretch>
            <a:fillRect/>
          </a:stretch>
        </p:blipFill>
        <p:spPr>
          <a:xfrm>
            <a:off x="990600" y="609770"/>
            <a:ext cx="11010900" cy="6590616"/>
          </a:xfrm>
          <a:prstGeom prst="rect">
            <a:avLst/>
          </a:prstGeom>
          <a:ln w="12700">
            <a:miter lim="400000"/>
          </a:ln>
        </p:spPr>
      </p:pic>
      <p:sp>
        <p:nvSpPr>
          <p:cNvPr id="7" name="Rektangel 6">
            <a:extLst>
              <a:ext uri="{FF2B5EF4-FFF2-40B4-BE49-F238E27FC236}">
                <a16:creationId xmlns:a16="http://schemas.microsoft.com/office/drawing/2014/main" id="{5B8A09D1-8982-2E41-9B96-E3477BBCF419}"/>
              </a:ext>
            </a:extLst>
          </p:cNvPr>
          <p:cNvSpPr/>
          <p:nvPr/>
        </p:nvSpPr>
        <p:spPr>
          <a:xfrm>
            <a:off x="9437914" y="898071"/>
            <a:ext cx="1387929" cy="3755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1" name="DIBK 01 Byggvalg #3.png"/>
          <p:cNvPicPr>
            <a:picLocks noChangeAspect="1"/>
          </p:cNvPicPr>
          <p:nvPr/>
        </p:nvPicPr>
        <p:blipFill rotWithShape="1">
          <a:blip r:embed="rId4">
            <a:extLst>
              <a:ext uri="{28A0092B-C50C-407E-A947-70E740481C1C}">
                <a14:useLocalDpi xmlns:a14="http://schemas.microsoft.com/office/drawing/2010/main" val="0"/>
              </a:ext>
            </a:extLst>
          </a:blip>
          <a:srcRect t="11860"/>
          <a:stretch/>
        </p:blipFill>
        <p:spPr>
          <a:xfrm>
            <a:off x="1003300" y="633053"/>
            <a:ext cx="11007610" cy="7272998"/>
          </a:xfrm>
          <a:prstGeom prst="rect">
            <a:avLst/>
          </a:prstGeom>
          <a:ln w="12700">
            <a:miter lim="400000"/>
          </a:ln>
        </p:spPr>
      </p:pic>
      <p:pic>
        <p:nvPicPr>
          <p:cNvPr id="132" name="popover height and roof.png" descr="popover height and roof.png"/>
          <p:cNvPicPr>
            <a:picLocks noChangeAspect="1"/>
          </p:cNvPicPr>
          <p:nvPr/>
        </p:nvPicPr>
        <p:blipFill>
          <a:blip r:embed="rId5">
            <a:extLst/>
          </a:blip>
          <a:stretch>
            <a:fillRect/>
          </a:stretch>
        </p:blipFill>
        <p:spPr>
          <a:xfrm>
            <a:off x="977331" y="-356093"/>
            <a:ext cx="11381152" cy="8790124"/>
          </a:xfrm>
          <a:prstGeom prst="rect">
            <a:avLst/>
          </a:prstGeom>
          <a:ln w="12700">
            <a:miter lim="400000"/>
          </a:ln>
        </p:spPr>
      </p:pic>
      <p:pic>
        <p:nvPicPr>
          <p:cNvPr id="133" name="iMac.png" descr="iMac.png"/>
          <p:cNvPicPr>
            <a:picLocks noChangeAspect="1"/>
          </p:cNvPicPr>
          <p:nvPr/>
        </p:nvPicPr>
        <p:blipFill>
          <a:blip r:embed="rId6">
            <a:extLst/>
          </a:blip>
          <a:stretch>
            <a:fillRect/>
          </a:stretch>
        </p:blipFill>
        <p:spPr>
          <a:xfrm>
            <a:off x="546100" y="165100"/>
            <a:ext cx="11899900" cy="9421933"/>
          </a:xfrm>
          <a:prstGeom prst="rect">
            <a:avLst/>
          </a:prstGeom>
          <a:ln w="12700">
            <a:miter lim="400000"/>
          </a:ln>
        </p:spPr>
      </p:pic>
      <p:pic>
        <p:nvPicPr>
          <p:cNvPr id="134" name="icons8-hand_cursor.png" descr="icons8-hand_cursor.png"/>
          <p:cNvPicPr>
            <a:picLocks noChangeAspect="1"/>
          </p:cNvPicPr>
          <p:nvPr/>
        </p:nvPicPr>
        <p:blipFill>
          <a:blip r:embed="rId7">
            <a:extLst/>
          </a:blip>
          <a:stretch>
            <a:fillRect/>
          </a:stretch>
        </p:blipFill>
        <p:spPr>
          <a:xfrm>
            <a:off x="2882900" y="5245100"/>
            <a:ext cx="201848" cy="236649"/>
          </a:xfrm>
          <a:prstGeom prst="rect">
            <a:avLst/>
          </a:prstGeom>
          <a:ln w="12700">
            <a:miter lim="400000"/>
          </a:ln>
        </p:spPr>
      </p:pic>
    </p:spTree>
    <p:extLst>
      <p:ext uri="{BB962C8B-B14F-4D97-AF65-F5344CB8AC3E}">
        <p14:creationId xmlns:p14="http://schemas.microsoft.com/office/powerpoint/2010/main" val="118440535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500"/>
                                  </p:stCondLst>
                                  <p:childTnLst>
                                    <p:animMotion origin="layout" path="M 0.000000 0.000000 C 0.007533 0.002696 -0.001357 0.008646 0.005621 0.004001 C 0.010079 0.001034 0.013945 -0.003300 0.016903 -0.008646" pathEditMode="relative">
                                      <p:cBhvr>
                                        <p:cTn id="6" dur="600" fill="hold"/>
                                        <p:tgtEl>
                                          <p:spTgt spid="134"/>
                                        </p:tgtEl>
                                        <p:attrNameLst>
                                          <p:attrName>ppt_x</p:attrName>
                                          <p:attrName>ppt_y</p:attrName>
                                        </p:attrNameLst>
                                      </p:cBhvr>
                                    </p:animMotion>
                                  </p:childTnLst>
                                </p:cTn>
                              </p:par>
                            </p:childTnLst>
                          </p:cTn>
                        </p:par>
                        <p:par>
                          <p:cTn id="7" fill="hold">
                            <p:stCondLst>
                              <p:cond delay="1100"/>
                            </p:stCondLst>
                            <p:childTnLst>
                              <p:par>
                                <p:cTn id="8" presetID="1" presetClass="entr" presetSubtype="0" fill="hold" grpId="0" nodeType="afterEffect">
                                  <p:stCondLst>
                                    <p:cond delay="0"/>
                                  </p:stCondLst>
                                  <p:iterate>
                                    <p:tmAbs val="0"/>
                                  </p:iterate>
                                  <p:childTnLst>
                                    <p:set>
                                      <p:cBhvr>
                                        <p:cTn id="9" fill="hold"/>
                                        <p:tgtEl>
                                          <p:spTgt spid="131"/>
                                        </p:tgtEl>
                                        <p:attrNameLst>
                                          <p:attrName>style.visibility</p:attrName>
                                        </p:attrNameLst>
                                      </p:cBhvr>
                                      <p:to>
                                        <p:strVal val="visible"/>
                                      </p:to>
                                    </p:set>
                                  </p:childTnLst>
                                </p:cTn>
                              </p:par>
                            </p:childTnLst>
                          </p:cTn>
                        </p:par>
                        <p:par>
                          <p:cTn id="10" fill="hold">
                            <p:stCondLst>
                              <p:cond delay="1100"/>
                            </p:stCondLst>
                            <p:childTnLst>
                              <p:par>
                                <p:cTn id="11" presetID="-1" presetClass="path" presetSubtype="0" accel="50000" decel="50000" fill="hold" nodeType="afterEffect">
                                  <p:stCondLst>
                                    <p:cond delay="1000"/>
                                  </p:stCondLst>
                                  <p:childTnLst>
                                    <p:animMotion origin="layout" path="M 0.016903 -0.008646 C 0.093600 -0.004878 0.166545 -0.052963 0.210868 -0.136505 C 0.237865 -0.187389 0.252110 -0.248346 0.251570 -0.310670" pathEditMode="relative">
                                      <p:cBhvr>
                                        <p:cTn id="12" dur="1500" fill="hold"/>
                                        <p:tgtEl>
                                          <p:spTgt spid="134"/>
                                        </p:tgtEl>
                                        <p:attrNameLst>
                                          <p:attrName>ppt_x</p:attrName>
                                          <p:attrName>ppt_y</p:attrName>
                                        </p:attrNameLst>
                                      </p:cBhvr>
                                    </p:animMotion>
                                  </p:childTnLst>
                                </p:cTn>
                              </p:par>
                            </p:childTnLst>
                          </p:cTn>
                        </p:par>
                        <p:par>
                          <p:cTn id="13" fill="hold">
                            <p:stCondLst>
                              <p:cond delay="3600"/>
                            </p:stCondLst>
                            <p:childTnLst>
                              <p:par>
                                <p:cTn id="14" presetID="1" presetClass="entr" presetSubtype="0" fill="hold" grpId="0" nodeType="afterEffect">
                                  <p:stCondLst>
                                    <p:cond delay="500"/>
                                  </p:stCondLst>
                                  <p:iterate>
                                    <p:tmAbs val="0"/>
                                  </p:iterate>
                                  <p:childTnLst>
                                    <p:set>
                                      <p:cBhvr>
                                        <p:cTn id="15" fill="hold"/>
                                        <p:tgtEl>
                                          <p:spTgt spid="132"/>
                                        </p:tgtEl>
                                        <p:attrNameLst>
                                          <p:attrName>style.visibility</p:attrName>
                                        </p:attrNameLst>
                                      </p:cBhvr>
                                      <p:to>
                                        <p:strVal val="visible"/>
                                      </p:to>
                                    </p:set>
                                  </p:childTnLst>
                                </p:cTn>
                              </p:par>
                            </p:childTnLst>
                          </p:cTn>
                        </p:par>
                        <p:par>
                          <p:cTn id="16" fill="hold">
                            <p:stCondLst>
                              <p:cond delay="4100"/>
                            </p:stCondLst>
                            <p:childTnLst>
                              <p:par>
                                <p:cTn id="17" presetID="-1" presetClass="path" presetSubtype="0" accel="50000" decel="50000" fill="hold" nodeType="afterEffect">
                                  <p:stCondLst>
                                    <p:cond delay="2000"/>
                                  </p:stCondLst>
                                  <p:childTnLst>
                                    <p:animMotion origin="layout" path="M 0.251570 -0.310670 L 0.258492 -0.353656" pathEditMode="relative">
                                      <p:cBhvr>
                                        <p:cTn id="18" dur="1000" fill="hold"/>
                                        <p:tgtEl>
                                          <p:spTgt spid="134"/>
                                        </p:tgtEl>
                                        <p:attrNameLst>
                                          <p:attrName>ppt_x</p:attrName>
                                          <p:attrName>ppt_y</p:attrName>
                                        </p:attrNameLst>
                                      </p:cBhvr>
                                    </p:animMotion>
                                  </p:childTnLst>
                                </p:cTn>
                              </p:par>
                            </p:childTnLst>
                          </p:cTn>
                        </p:par>
                        <p:par>
                          <p:cTn id="19" fill="hold">
                            <p:stCondLst>
                              <p:cond delay="7100"/>
                            </p:stCondLst>
                            <p:childTnLst>
                              <p:par>
                                <p:cTn id="20" presetID="1" presetClass="exit" presetSubtype="0" fill="hold" grpId="1" nodeType="afterEffect">
                                  <p:stCondLst>
                                    <p:cond delay="500"/>
                                  </p:stCondLst>
                                  <p:iterate>
                                    <p:tmAbs val="0"/>
                                  </p:iterate>
                                  <p:childTnLst>
                                    <p:set>
                                      <p:cBhvr>
                                        <p:cTn id="21" fill="hold">
                                          <p:stCondLst>
                                            <p:cond delay="0"/>
                                          </p:stCondLst>
                                        </p:cTn>
                                        <p:tgtEl>
                                          <p:spTgt spid="132"/>
                                        </p:tgtEl>
                                        <p:attrNameLst>
                                          <p:attrName>style.visibility</p:attrName>
                                        </p:attrNameLst>
                                      </p:cBhvr>
                                      <p:to>
                                        <p:strVal val="hidden"/>
                                      </p:to>
                                    </p:set>
                                  </p:childTnLst>
                                </p:cTn>
                              </p:par>
                            </p:childTnLst>
                          </p:cTn>
                        </p:par>
                        <p:par>
                          <p:cTn id="22" fill="hold">
                            <p:stCondLst>
                              <p:cond delay="7600"/>
                            </p:stCondLst>
                            <p:childTnLst>
                              <p:par>
                                <p:cTn id="23" presetID="-1" presetClass="path" presetSubtype="0" accel="50000" decel="50000" fill="hold" nodeType="afterEffect">
                                  <p:stCondLst>
                                    <p:cond delay="500"/>
                                  </p:stCondLst>
                                  <p:childTnLst>
                                    <p:animMotion origin="layout" path="M 0.258492 -0.353656 C 0.339609 -0.344815 0.421261 -0.354643 0.499879 -0.382710 C 0.530494 -0.393640 0.560522 -0.407303 0.589761 -0.423607" pathEditMode="relative">
                                      <p:cBhvr>
                                        <p:cTn id="24" dur="1000" fill="hold"/>
                                        <p:tgtEl>
                                          <p:spTgt spid="1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advAuto="0"/>
      <p:bldP spid="132" grpId="0" animBg="1" advAuto="0"/>
      <p:bldP spid="132"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DIBK 01 Byggvalg #4.png"/>
          <p:cNvPicPr>
            <a:picLocks noChangeAspect="1"/>
          </p:cNvPicPr>
          <p:nvPr/>
        </p:nvPicPr>
        <p:blipFill rotWithShape="1">
          <a:blip r:embed="rId3">
            <a:extLst>
              <a:ext uri="{28A0092B-C50C-407E-A947-70E740481C1C}">
                <a14:useLocalDpi xmlns:a14="http://schemas.microsoft.com/office/drawing/2010/main" val="0"/>
              </a:ext>
            </a:extLst>
          </a:blip>
          <a:srcRect l="15" t="11573" r="-15" b="-11573"/>
          <a:stretch/>
        </p:blipFill>
        <p:spPr>
          <a:xfrm>
            <a:off x="988945" y="612747"/>
            <a:ext cx="11012400" cy="8255270"/>
          </a:xfrm>
          <a:prstGeom prst="rect">
            <a:avLst/>
          </a:prstGeom>
          <a:ln w="12700">
            <a:miter lim="400000"/>
          </a:ln>
        </p:spPr>
      </p:pic>
      <p:pic>
        <p:nvPicPr>
          <p:cNvPr id="137" name="DIBK 02 Plassering #0.png" descr="DIBK 02 Plassering #0.png"/>
          <p:cNvPicPr>
            <a:picLocks noChangeAspect="1"/>
          </p:cNvPicPr>
          <p:nvPr/>
        </p:nvPicPr>
        <p:blipFill>
          <a:blip r:embed="rId4">
            <a:extLst/>
          </a:blip>
          <a:srcRect t="11537" b="8460"/>
          <a:stretch>
            <a:fillRect/>
          </a:stretch>
        </p:blipFill>
        <p:spPr>
          <a:xfrm>
            <a:off x="990601" y="596900"/>
            <a:ext cx="11009089" cy="6602400"/>
          </a:xfrm>
          <a:prstGeom prst="rect">
            <a:avLst/>
          </a:prstGeom>
          <a:ln w="12700">
            <a:miter lim="400000"/>
          </a:ln>
        </p:spPr>
      </p:pic>
      <p:pic>
        <p:nvPicPr>
          <p:cNvPr id="138" name="iMac.png" descr="iMac.png"/>
          <p:cNvPicPr>
            <a:picLocks noChangeAspect="1"/>
          </p:cNvPicPr>
          <p:nvPr/>
        </p:nvPicPr>
        <p:blipFill>
          <a:blip r:embed="rId5">
            <a:extLst/>
          </a:blip>
          <a:stretch>
            <a:fillRect/>
          </a:stretch>
        </p:blipFill>
        <p:spPr>
          <a:xfrm>
            <a:off x="546100" y="165100"/>
            <a:ext cx="11899900" cy="9421933"/>
          </a:xfrm>
          <a:prstGeom prst="rect">
            <a:avLst/>
          </a:prstGeom>
          <a:ln w="12700">
            <a:miter lim="400000"/>
          </a:ln>
        </p:spPr>
      </p:pic>
      <p:pic>
        <p:nvPicPr>
          <p:cNvPr id="139" name="icons8-hand_cursor.png" descr="icons8-hand_cursor.png"/>
          <p:cNvPicPr>
            <a:picLocks noChangeAspect="1"/>
          </p:cNvPicPr>
          <p:nvPr/>
        </p:nvPicPr>
        <p:blipFill>
          <a:blip r:embed="rId6">
            <a:extLst/>
          </a:blip>
          <a:stretch>
            <a:fillRect/>
          </a:stretch>
        </p:blipFill>
        <p:spPr>
          <a:xfrm>
            <a:off x="10553700" y="1117600"/>
            <a:ext cx="201848" cy="236649"/>
          </a:xfrm>
          <a:prstGeom prst="rect">
            <a:avLst/>
          </a:prstGeom>
          <a:ln w="12700">
            <a:miter lim="400000"/>
          </a:ln>
        </p:spPr>
      </p:pic>
    </p:spTree>
    <p:extLst>
      <p:ext uri="{BB962C8B-B14F-4D97-AF65-F5344CB8AC3E}">
        <p14:creationId xmlns:p14="http://schemas.microsoft.com/office/powerpoint/2010/main" val="189268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36"/>
                                        </p:tgtEl>
                                        <p:attrNameLst>
                                          <p:attrName>style.visibility</p:attrName>
                                        </p:attrNameLst>
                                      </p:cBhvr>
                                      <p:to>
                                        <p:strVal val="visible"/>
                                      </p:to>
                                    </p:set>
                                  </p:childTnLst>
                                </p:cTn>
                              </p:par>
                            </p:childTnLst>
                          </p:cTn>
                        </p:par>
                        <p:par>
                          <p:cTn id="7" fill="hold">
                            <p:stCondLst>
                              <p:cond delay="0"/>
                            </p:stCondLst>
                            <p:childTnLst>
                              <p:par>
                                <p:cTn id="8" presetID="-1" presetClass="path" presetSubtype="0" decel="50000" fill="hold" nodeType="afterEffect">
                                  <p:stCondLst>
                                    <p:cond delay="500"/>
                                  </p:stCondLst>
                                  <p:childTnLst>
                                    <p:animMotion origin="layout" path="M -3.86719E-6 2.39583E-6 C -0.05798 0.01188 -0.11596 0.02051 -0.17443 0.02685 C -0.21191 0.03092 -0.25036 0.03597 -0.28796 0.04101 C -0.32019 0.04541 -0.35217 0.04997 -0.38073 0.06722 C -0.40051 0.0791 -0.41748 0.09684 -0.42431 0.12451 C -0.42871 0.14209 -0.42773 0.1608 -0.42602 0.17887 C -0.42224 0.21793 -0.41565 0.25635 -0.40625 0.29378 " pathEditMode="relative" rAng="0" ptsTypes="AAAAAAA">
                                      <p:cBhvr>
                                        <p:cTn id="9" dur="5000" fill="hold"/>
                                        <p:tgtEl>
                                          <p:spTgt spid="139"/>
                                        </p:tgtEl>
                                        <p:attrNameLst>
                                          <p:attrName>ppt_x</p:attrName>
                                          <p:attrName>ppt_y</p:attrName>
                                        </p:attrNameLst>
                                      </p:cBhvr>
                                      <p:rCtr x="-21375" y="14681"/>
                                    </p:animMotion>
                                  </p:childTnLst>
                                </p:cTn>
                              </p:par>
                            </p:childTnLst>
                          </p:cTn>
                        </p:par>
                        <p:par>
                          <p:cTn id="10" fill="hold">
                            <p:stCondLst>
                              <p:cond delay="5500"/>
                            </p:stCondLst>
                            <p:childTnLst>
                              <p:par>
                                <p:cTn id="11" presetID="-1" presetClass="path" presetSubtype="0" accel="50000" decel="50000" fill="hold" nodeType="afterEffect">
                                  <p:stCondLst>
                                    <p:cond delay="500"/>
                                  </p:stCondLst>
                                  <p:childTnLst>
                                    <p:animMotion origin="layout" path="M -0.406217 0.293705 C -0.286192 0.286402 -0.172630 0.219108 -0.088133 0.105218 C -0.064366 0.073183 -0.043272 0.037810 -0.025218 -0.000282" pathEditMode="relative">
                                      <p:cBhvr>
                                        <p:cTn id="12" dur="1500" fill="hold"/>
                                        <p:tgtEl>
                                          <p:spTgt spid="139"/>
                                        </p:tgtEl>
                                        <p:attrNameLst>
                                          <p:attrName>ppt_x</p:attrName>
                                          <p:attrName>ppt_y</p:attrName>
                                        </p:attrNameLst>
                                      </p:cBhvr>
                                    </p:animMotion>
                                  </p:childTnLst>
                                </p:cTn>
                              </p:par>
                            </p:childTnLst>
                          </p:cTn>
                        </p:par>
                        <p:par>
                          <p:cTn id="13" fill="hold">
                            <p:stCondLst>
                              <p:cond delay="7500"/>
                            </p:stCondLst>
                            <p:childTnLst>
                              <p:par>
                                <p:cTn id="14" presetID="1" presetClass="entr" presetSubtype="0" fill="hold" grpId="0" nodeType="afterEffect">
                                  <p:stCondLst>
                                    <p:cond delay="500"/>
                                  </p:stCondLst>
                                  <p:iterate>
                                    <p:tmAbs val="0"/>
                                  </p:iterate>
                                  <p:childTnLst>
                                    <p:set>
                                      <p:cBhvr>
                                        <p:cTn id="15" fill="hold"/>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advAuto="0"/>
      <p:bldP spid="137"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DIBK 02 Plassering #0.png" descr="DIBK 02 Plassering #0.png"/>
          <p:cNvPicPr>
            <a:picLocks noChangeAspect="1"/>
          </p:cNvPicPr>
          <p:nvPr/>
        </p:nvPicPr>
        <p:blipFill>
          <a:blip r:embed="rId3">
            <a:extLst/>
          </a:blip>
          <a:stretch>
            <a:fillRect/>
          </a:stretch>
        </p:blipFill>
        <p:spPr>
          <a:xfrm>
            <a:off x="17721" y="15664"/>
            <a:ext cx="12969358" cy="9722272"/>
          </a:xfrm>
          <a:prstGeom prst="rect">
            <a:avLst/>
          </a:prstGeom>
          <a:ln w="12700">
            <a:miter lim="400000"/>
          </a:ln>
        </p:spPr>
      </p:pic>
      <p:pic>
        <p:nvPicPr>
          <p:cNvPr id="143" name="DIBK 02 Plassering #1.png" descr="DIBK 02 Plassering #1.png"/>
          <p:cNvPicPr>
            <a:picLocks noChangeAspect="1"/>
          </p:cNvPicPr>
          <p:nvPr/>
        </p:nvPicPr>
        <p:blipFill>
          <a:blip r:embed="rId4">
            <a:extLst/>
          </a:blip>
          <a:stretch>
            <a:fillRect/>
          </a:stretch>
        </p:blipFill>
        <p:spPr>
          <a:xfrm>
            <a:off x="17720" y="15664"/>
            <a:ext cx="12969360" cy="9722272"/>
          </a:xfrm>
          <a:prstGeom prst="rect">
            <a:avLst/>
          </a:prstGeom>
          <a:ln w="12700">
            <a:miter lim="400000"/>
          </a:ln>
        </p:spPr>
      </p:pic>
      <p:pic>
        <p:nvPicPr>
          <p:cNvPr id="144" name="icons8-hand_cursor.png" descr="icons8-hand_cursor.png"/>
          <p:cNvPicPr>
            <a:picLocks noChangeAspect="1"/>
          </p:cNvPicPr>
          <p:nvPr/>
        </p:nvPicPr>
        <p:blipFill>
          <a:blip r:embed="rId5">
            <a:extLst/>
          </a:blip>
          <a:stretch>
            <a:fillRect/>
          </a:stretch>
        </p:blipFill>
        <p:spPr>
          <a:xfrm>
            <a:off x="10831377" y="1749422"/>
            <a:ext cx="201849" cy="236650"/>
          </a:xfrm>
          <a:prstGeom prst="rect">
            <a:avLst/>
          </a:prstGeom>
          <a:ln w="12700">
            <a:miter lim="400000"/>
          </a:ln>
        </p:spPr>
      </p:pic>
      <p:sp>
        <p:nvSpPr>
          <p:cNvPr id="5" name="Rektangel 4">
            <a:extLst>
              <a:ext uri="{FF2B5EF4-FFF2-40B4-BE49-F238E27FC236}">
                <a16:creationId xmlns:a16="http://schemas.microsoft.com/office/drawing/2014/main" id="{C22BC017-6F3E-FA4F-8AFF-16BCD1F8EAE8}"/>
              </a:ext>
            </a:extLst>
          </p:cNvPr>
          <p:cNvSpPr/>
          <p:nvPr/>
        </p:nvSpPr>
        <p:spPr>
          <a:xfrm>
            <a:off x="10085696" y="395785"/>
            <a:ext cx="1487605" cy="3684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0245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C -0.110747 -0.000805 -0.221385 0.009413 -0.330991 0.030568 C -0.389973 0.041952 -0.448589 0.056493 -0.506695 0.074154" pathEditMode="relative">
                                      <p:cBhvr>
                                        <p:cTn id="6" dur="1500" fill="hold"/>
                                        <p:tgtEl>
                                          <p:spTgt spid="144"/>
                                        </p:tgtEl>
                                        <p:attrNameLst>
                                          <p:attrName>ppt_x</p:attrName>
                                          <p:attrName>ppt_y</p:attrName>
                                        </p:attrNameLst>
                                      </p:cBhvr>
                                    </p:animMotion>
                                  </p:childTnLst>
                                </p:cTn>
                              </p:par>
                            </p:childTnLst>
                          </p:cTn>
                        </p:par>
                        <p:par>
                          <p:cTn id="7" fill="hold">
                            <p:stCondLst>
                              <p:cond delay="1500"/>
                            </p:stCondLst>
                            <p:childTnLst>
                              <p:par>
                                <p:cTn id="8" presetID="1" presetClass="entr" presetSubtype="0" fill="hold" grpId="0" nodeType="afterEffect">
                                  <p:stCondLst>
                                    <p:cond delay="500"/>
                                  </p:stCondLst>
                                  <p:iterate>
                                    <p:tmAbs val="0"/>
                                  </p:iterate>
                                  <p:childTnLst>
                                    <p:set>
                                      <p:cBhvr>
                                        <p:cTn id="9" fill="hold"/>
                                        <p:tgtEl>
                                          <p:spTgt spid="143"/>
                                        </p:tgtEl>
                                        <p:attrNameLst>
                                          <p:attrName>style.visibility</p:attrName>
                                        </p:attrNameLst>
                                      </p:cBhvr>
                                      <p:to>
                                        <p:strVal val="visible"/>
                                      </p:to>
                                    </p:set>
                                  </p:childTnLst>
                                </p:cTn>
                              </p:par>
                            </p:childTnLst>
                          </p:cTn>
                        </p:par>
                        <p:par>
                          <p:cTn id="10" fill="hold">
                            <p:stCondLst>
                              <p:cond delay="2000"/>
                            </p:stCondLst>
                            <p:childTnLst>
                              <p:par>
                                <p:cTn id="11" presetID="1" presetClass="exit" presetSubtype="0" fill="hold" grpId="1" nodeType="afterEffect">
                                  <p:stCondLst>
                                    <p:cond delay="4000"/>
                                  </p:stCondLst>
                                  <p:iterate>
                                    <p:tmAbs val="0"/>
                                  </p:iterate>
                                  <p:childTnLst>
                                    <p:set>
                                      <p:cBhvr>
                                        <p:cTn id="12" fill="hold">
                                          <p:stCondLst>
                                            <p:cond delay="0"/>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advAuto="0"/>
      <p:bldP spid="14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DIBK 02 Plassering #0.png" descr="DIBK 02 Plassering #0.png"/>
          <p:cNvPicPr>
            <a:picLocks noChangeAspect="1"/>
          </p:cNvPicPr>
          <p:nvPr/>
        </p:nvPicPr>
        <p:blipFill>
          <a:blip r:embed="rId3">
            <a:extLst/>
          </a:blip>
          <a:stretch>
            <a:fillRect/>
          </a:stretch>
        </p:blipFill>
        <p:spPr>
          <a:xfrm>
            <a:off x="17721" y="15664"/>
            <a:ext cx="12969358" cy="9722272"/>
          </a:xfrm>
          <a:prstGeom prst="rect">
            <a:avLst/>
          </a:prstGeom>
          <a:ln w="12700">
            <a:miter lim="400000"/>
          </a:ln>
        </p:spPr>
      </p:pic>
      <p:pic>
        <p:nvPicPr>
          <p:cNvPr id="147" name="popover huleik.png" descr="popover huleik.png"/>
          <p:cNvPicPr>
            <a:picLocks noChangeAspect="1"/>
          </p:cNvPicPr>
          <p:nvPr/>
        </p:nvPicPr>
        <p:blipFill>
          <a:blip r:embed="rId4">
            <a:extLst/>
          </a:blip>
          <a:stretch>
            <a:fillRect/>
          </a:stretch>
        </p:blipFill>
        <p:spPr>
          <a:xfrm>
            <a:off x="-175341" y="-298724"/>
            <a:ext cx="6775125" cy="10034451"/>
          </a:xfrm>
          <a:prstGeom prst="rect">
            <a:avLst/>
          </a:prstGeom>
          <a:ln w="12700">
            <a:miter lim="400000"/>
          </a:ln>
        </p:spPr>
      </p:pic>
      <p:pic>
        <p:nvPicPr>
          <p:cNvPr id="148" name="icons8-hand_cursor.png" descr="icons8-hand_cursor.png"/>
          <p:cNvPicPr>
            <a:picLocks noChangeAspect="1"/>
          </p:cNvPicPr>
          <p:nvPr/>
        </p:nvPicPr>
        <p:blipFill>
          <a:blip r:embed="rId5">
            <a:extLst/>
          </a:blip>
          <a:stretch>
            <a:fillRect/>
          </a:stretch>
        </p:blipFill>
        <p:spPr>
          <a:xfrm>
            <a:off x="4241800" y="2476500"/>
            <a:ext cx="201848" cy="236649"/>
          </a:xfrm>
          <a:prstGeom prst="rect">
            <a:avLst/>
          </a:prstGeom>
          <a:ln w="12700">
            <a:miter lim="400000"/>
          </a:ln>
        </p:spPr>
      </p:pic>
      <p:sp>
        <p:nvSpPr>
          <p:cNvPr id="5" name="Rektangel 4">
            <a:extLst>
              <a:ext uri="{FF2B5EF4-FFF2-40B4-BE49-F238E27FC236}">
                <a16:creationId xmlns:a16="http://schemas.microsoft.com/office/drawing/2014/main" id="{CE749399-3576-C048-A099-F9E93AD76BF2}"/>
              </a:ext>
            </a:extLst>
          </p:cNvPr>
          <p:cNvSpPr/>
          <p:nvPr/>
        </p:nvSpPr>
        <p:spPr>
          <a:xfrm>
            <a:off x="10085696" y="395785"/>
            <a:ext cx="1487605" cy="3684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64950826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C 0.026431 0.016758 0.051680 0.036648 0.075442 0.059429 C 0.172936 0.152897 0.241861 0.290131 0.269556 0.445921" pathEditMode="relative">
                                      <p:cBhvr>
                                        <p:cTn id="6" dur="1000" fill="hold"/>
                                        <p:tgtEl>
                                          <p:spTgt spid="148"/>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500"/>
                                  </p:stCondLst>
                                  <p:iterate>
                                    <p:tmAbs val="0"/>
                                  </p:iterate>
                                  <p:childTnLst>
                                    <p:set>
                                      <p:cBhvr>
                                        <p:cTn id="9" fill="hold"/>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2B59AE14-22A7-9E46-9087-2369645DD1D5}"/>
              </a:ext>
            </a:extLst>
          </p:cNvPr>
          <p:cNvSpPr txBox="1"/>
          <p:nvPr/>
        </p:nvSpPr>
        <p:spPr>
          <a:xfrm>
            <a:off x="9062459" y="6644641"/>
            <a:ext cx="3422382" cy="1015663"/>
          </a:xfrm>
          <a:prstGeom prst="rect">
            <a:avLst/>
          </a:prstGeom>
          <a:noFill/>
        </p:spPr>
        <p:txBody>
          <a:bodyPr wrap="square" rtlCol="0">
            <a:spAutoFit/>
          </a:bodyPr>
          <a:lstStyle/>
          <a:p>
            <a:pPr algn="l"/>
            <a:r>
              <a:rPr lang="nb-NO" sz="2000" b="0" dirty="0">
                <a:latin typeface="Open Sans" panose="020B0606030504020204" pitchFamily="34" charset="0"/>
                <a:ea typeface="Open Sans" panose="020B0606030504020204" pitchFamily="34" charset="0"/>
                <a:cs typeface="Open Sans" panose="020B0606030504020204" pitchFamily="34" charset="0"/>
              </a:rPr>
              <a:t>Per Christian oppdager på befaring at eika er plassert på feil sted på kartet</a:t>
            </a:r>
          </a:p>
        </p:txBody>
      </p:sp>
      <p:pic>
        <p:nvPicPr>
          <p:cNvPr id="3" name="Bilde 2">
            <a:extLst>
              <a:ext uri="{FF2B5EF4-FFF2-40B4-BE49-F238E27FC236}">
                <a16:creationId xmlns:a16="http://schemas.microsoft.com/office/drawing/2014/main" id="{06BBBBB4-5F42-F74F-93A4-A9E72DDAE7F8}"/>
              </a:ext>
            </a:extLst>
          </p:cNvPr>
          <p:cNvPicPr>
            <a:picLocks noChangeAspect="1"/>
          </p:cNvPicPr>
          <p:nvPr/>
        </p:nvPicPr>
        <p:blipFill>
          <a:blip r:embed="rId3"/>
          <a:stretch>
            <a:fillRect/>
          </a:stretch>
        </p:blipFill>
        <p:spPr>
          <a:xfrm>
            <a:off x="7357702" y="4678680"/>
            <a:ext cx="1384686" cy="3475844"/>
          </a:xfrm>
          <a:prstGeom prst="rect">
            <a:avLst/>
          </a:prstGeom>
        </p:spPr>
      </p:pic>
      <p:pic>
        <p:nvPicPr>
          <p:cNvPr id="4" name="Bilde 3">
            <a:extLst>
              <a:ext uri="{FF2B5EF4-FFF2-40B4-BE49-F238E27FC236}">
                <a16:creationId xmlns:a16="http://schemas.microsoft.com/office/drawing/2014/main" id="{A73CF5A7-E11B-B847-9FEF-A8DF8AC69961}"/>
              </a:ext>
            </a:extLst>
          </p:cNvPr>
          <p:cNvPicPr>
            <a:picLocks noChangeAspect="1"/>
          </p:cNvPicPr>
          <p:nvPr/>
        </p:nvPicPr>
        <p:blipFill>
          <a:blip r:embed="rId4"/>
          <a:stretch>
            <a:fillRect/>
          </a:stretch>
        </p:blipFill>
        <p:spPr>
          <a:xfrm>
            <a:off x="167640" y="1526747"/>
            <a:ext cx="7190062" cy="5117894"/>
          </a:xfrm>
          <a:prstGeom prst="rect">
            <a:avLst/>
          </a:prstGeom>
        </p:spPr>
      </p:pic>
    </p:spTree>
    <p:extLst>
      <p:ext uri="{BB962C8B-B14F-4D97-AF65-F5344CB8AC3E}">
        <p14:creationId xmlns:p14="http://schemas.microsoft.com/office/powerpoint/2010/main" val="13543435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150" name="DIBK 02 Plassering #0.png" descr="DIBK 02 Plassering #0.png"/>
          <p:cNvPicPr>
            <a:picLocks noChangeAspect="1"/>
          </p:cNvPicPr>
          <p:nvPr/>
        </p:nvPicPr>
        <p:blipFill>
          <a:blip r:embed="rId3">
            <a:extLst/>
          </a:blip>
          <a:stretch>
            <a:fillRect/>
          </a:stretch>
        </p:blipFill>
        <p:spPr>
          <a:xfrm rot="300000">
            <a:off x="1994673" y="1410438"/>
            <a:ext cx="8622994" cy="6464091"/>
          </a:xfrm>
          <a:prstGeom prst="rect">
            <a:avLst/>
          </a:prstGeom>
          <a:ln w="12700">
            <a:miter lim="400000"/>
          </a:ln>
        </p:spPr>
      </p:pic>
      <p:pic>
        <p:nvPicPr>
          <p:cNvPr id="151" name="popover huleik.png" descr="popover huleik.png"/>
          <p:cNvPicPr>
            <a:picLocks noChangeAspect="1"/>
          </p:cNvPicPr>
          <p:nvPr/>
        </p:nvPicPr>
        <p:blipFill>
          <a:blip r:embed="rId4">
            <a:extLst/>
          </a:blip>
          <a:stretch>
            <a:fillRect/>
          </a:stretch>
        </p:blipFill>
        <p:spPr>
          <a:xfrm rot="300000">
            <a:off x="1924149" y="1057800"/>
            <a:ext cx="4453693" cy="6596243"/>
          </a:xfrm>
          <a:prstGeom prst="rect">
            <a:avLst/>
          </a:prstGeom>
          <a:ln w="12700">
            <a:miter lim="400000"/>
          </a:ln>
        </p:spPr>
      </p:pic>
      <p:pic>
        <p:nvPicPr>
          <p:cNvPr id="152" name="kisspng-leaf-white-ipad-5a7a50142cea18.262038671517965332184.png" descr="kisspng-leaf-white-ipad-5a7a50142cea18.262038671517965332184.png"/>
          <p:cNvPicPr>
            <a:picLocks noChangeAspect="1"/>
          </p:cNvPicPr>
          <p:nvPr/>
        </p:nvPicPr>
        <p:blipFill>
          <a:blip r:embed="rId5">
            <a:extLst/>
          </a:blip>
          <a:stretch>
            <a:fillRect/>
          </a:stretch>
        </p:blipFill>
        <p:spPr>
          <a:xfrm rot="16500000">
            <a:off x="1230443" y="-2047187"/>
            <a:ext cx="10132783" cy="13361911"/>
          </a:xfrm>
          <a:prstGeom prst="rect">
            <a:avLst/>
          </a:prstGeom>
          <a:ln w="12700">
            <a:miter lim="400000"/>
          </a:ln>
          <a:effectLst>
            <a:outerShdw blurRad="63500" dist="25400" dir="5400000" rotWithShape="0">
              <a:srgbClr val="000000">
                <a:alpha val="50000"/>
              </a:srgbClr>
            </a:outerShdw>
          </a:effectLst>
        </p:spPr>
      </p:pic>
      <p:pic>
        <p:nvPicPr>
          <p:cNvPr id="153" name="icons8-hand_cursor.png" descr="icons8-hand_cursor.png"/>
          <p:cNvPicPr>
            <a:picLocks noChangeAspect="1"/>
          </p:cNvPicPr>
          <p:nvPr/>
        </p:nvPicPr>
        <p:blipFill>
          <a:blip r:embed="rId6">
            <a:extLst/>
          </a:blip>
          <a:stretch>
            <a:fillRect/>
          </a:stretch>
        </p:blipFill>
        <p:spPr>
          <a:xfrm>
            <a:off x="6964533" y="6142637"/>
            <a:ext cx="201849" cy="236649"/>
          </a:xfrm>
          <a:prstGeom prst="rect">
            <a:avLst/>
          </a:prstGeom>
          <a:ln w="12700">
            <a:miter lim="400000"/>
          </a:ln>
        </p:spPr>
      </p:pic>
      <p:sp>
        <p:nvSpPr>
          <p:cNvPr id="6" name="Rektangel 5">
            <a:extLst>
              <a:ext uri="{FF2B5EF4-FFF2-40B4-BE49-F238E27FC236}">
                <a16:creationId xmlns:a16="http://schemas.microsoft.com/office/drawing/2014/main" id="{C1ACCAF7-ABD0-AC4C-BDB0-6D4BC8DE88E5}"/>
              </a:ext>
            </a:extLst>
          </p:cNvPr>
          <p:cNvSpPr/>
          <p:nvPr/>
        </p:nvSpPr>
        <p:spPr>
          <a:xfrm rot="235981">
            <a:off x="9093768" y="2007754"/>
            <a:ext cx="819359" cy="9806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53029365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500"/>
                                  </p:stCondLst>
                                  <p:childTnLst>
                                    <p:animMotion origin="layout" path="M 0.000000 0.000000 C -0.040377 0.006114 -0.080671 -0.012357 -0.109693 -0.050282 C -0.121512 -0.065727 -0.131035 -0.084010 -0.137762 -0.104170" pathEditMode="relative">
                                      <p:cBhvr>
                                        <p:cTn id="6" dur="2000" fill="hold"/>
                                        <p:tgtEl>
                                          <p:spTgt spid="1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150" name="DIBK 02 Plassering #0.png" descr="DIBK 02 Plassering #0.png"/>
          <p:cNvPicPr>
            <a:picLocks noChangeAspect="1"/>
          </p:cNvPicPr>
          <p:nvPr/>
        </p:nvPicPr>
        <p:blipFill>
          <a:blip r:embed="rId3">
            <a:extLst/>
          </a:blip>
          <a:stretch>
            <a:fillRect/>
          </a:stretch>
        </p:blipFill>
        <p:spPr>
          <a:xfrm rot="300000">
            <a:off x="1994673" y="1410438"/>
            <a:ext cx="8622994" cy="6464091"/>
          </a:xfrm>
          <a:prstGeom prst="rect">
            <a:avLst/>
          </a:prstGeom>
          <a:ln w="12700">
            <a:miter lim="400000"/>
          </a:ln>
        </p:spPr>
      </p:pic>
      <p:pic>
        <p:nvPicPr>
          <p:cNvPr id="6" name="DIBK 02 Plassering #0.png">
            <a:extLst>
              <a:ext uri="{FF2B5EF4-FFF2-40B4-BE49-F238E27FC236}">
                <a16:creationId xmlns:a16="http://schemas.microsoft.com/office/drawing/2014/main" id="{A34AF83E-E9DC-A54D-9FE7-538E4D7C5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0000">
            <a:off x="1994673" y="1415370"/>
            <a:ext cx="8622994" cy="6464090"/>
          </a:xfrm>
          <a:prstGeom prst="rect">
            <a:avLst/>
          </a:prstGeom>
          <a:ln w="12700">
            <a:miter lim="400000"/>
          </a:ln>
        </p:spPr>
      </p:pic>
      <p:pic>
        <p:nvPicPr>
          <p:cNvPr id="151" name="popover huleik.png" descr="popover huleik.png"/>
          <p:cNvPicPr>
            <a:picLocks noChangeAspect="1"/>
          </p:cNvPicPr>
          <p:nvPr/>
        </p:nvPicPr>
        <p:blipFill>
          <a:blip r:embed="rId5">
            <a:extLst/>
          </a:blip>
          <a:stretch>
            <a:fillRect/>
          </a:stretch>
        </p:blipFill>
        <p:spPr>
          <a:xfrm rot="300000">
            <a:off x="1924149" y="1057800"/>
            <a:ext cx="4453693" cy="6596243"/>
          </a:xfrm>
          <a:prstGeom prst="rect">
            <a:avLst/>
          </a:prstGeom>
          <a:ln w="12700">
            <a:miter lim="400000"/>
          </a:ln>
        </p:spPr>
      </p:pic>
      <p:pic>
        <p:nvPicPr>
          <p:cNvPr id="152" name="kisspng-leaf-white-ipad-5a7a50142cea18.262038671517965332184.png" descr="kisspng-leaf-white-ipad-5a7a50142cea18.262038671517965332184.png"/>
          <p:cNvPicPr>
            <a:picLocks noChangeAspect="1"/>
          </p:cNvPicPr>
          <p:nvPr/>
        </p:nvPicPr>
        <p:blipFill>
          <a:blip r:embed="rId6">
            <a:extLst/>
          </a:blip>
          <a:stretch>
            <a:fillRect/>
          </a:stretch>
        </p:blipFill>
        <p:spPr>
          <a:xfrm rot="16500000">
            <a:off x="1230443" y="-2047187"/>
            <a:ext cx="10132783" cy="13361911"/>
          </a:xfrm>
          <a:prstGeom prst="rect">
            <a:avLst/>
          </a:prstGeom>
          <a:ln w="12700">
            <a:miter lim="400000"/>
          </a:ln>
          <a:effectLst>
            <a:outerShdw blurRad="63500" dist="25400" dir="5400000" rotWithShape="0">
              <a:srgbClr val="000000">
                <a:alpha val="50000"/>
              </a:srgbClr>
            </a:outerShdw>
          </a:effectLst>
        </p:spPr>
      </p:pic>
      <p:sp>
        <p:nvSpPr>
          <p:cNvPr id="7" name="Rektangel 6">
            <a:extLst>
              <a:ext uri="{FF2B5EF4-FFF2-40B4-BE49-F238E27FC236}">
                <a16:creationId xmlns:a16="http://schemas.microsoft.com/office/drawing/2014/main" id="{C6DF1AC6-B495-D540-AB82-61F52CBC19A3}"/>
              </a:ext>
            </a:extLst>
          </p:cNvPr>
          <p:cNvSpPr/>
          <p:nvPr/>
        </p:nvSpPr>
        <p:spPr>
          <a:xfrm rot="235981">
            <a:off x="9108041" y="2008243"/>
            <a:ext cx="801698" cy="19623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096699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A8E9F75-503B-C147-B1E5-B8E4CDEA2232}"/>
              </a:ext>
            </a:extLst>
          </p:cNvPr>
          <p:cNvPicPr>
            <a:picLocks noChangeAspect="1"/>
          </p:cNvPicPr>
          <p:nvPr/>
        </p:nvPicPr>
        <p:blipFill>
          <a:blip r:embed="rId3"/>
          <a:stretch>
            <a:fillRect/>
          </a:stretch>
        </p:blipFill>
        <p:spPr>
          <a:xfrm rot="21144547">
            <a:off x="2005310" y="3298010"/>
            <a:ext cx="1828800" cy="2111098"/>
          </a:xfrm>
          <a:prstGeom prst="rect">
            <a:avLst/>
          </a:prstGeom>
        </p:spPr>
      </p:pic>
      <p:pic>
        <p:nvPicPr>
          <p:cNvPr id="11" name="Bilde 10">
            <a:extLst>
              <a:ext uri="{FF2B5EF4-FFF2-40B4-BE49-F238E27FC236}">
                <a16:creationId xmlns:a16="http://schemas.microsoft.com/office/drawing/2014/main" id="{5245B8E0-1A12-2642-8D77-B3D4FD893CC1}"/>
              </a:ext>
            </a:extLst>
          </p:cNvPr>
          <p:cNvPicPr>
            <a:picLocks noChangeAspect="1"/>
          </p:cNvPicPr>
          <p:nvPr/>
        </p:nvPicPr>
        <p:blipFill>
          <a:blip r:embed="rId4"/>
          <a:stretch>
            <a:fillRect/>
          </a:stretch>
        </p:blipFill>
        <p:spPr>
          <a:xfrm>
            <a:off x="8434868" y="3022965"/>
            <a:ext cx="2372783" cy="2397760"/>
          </a:xfrm>
          <a:prstGeom prst="rect">
            <a:avLst/>
          </a:prstGeom>
        </p:spPr>
      </p:pic>
      <p:sp>
        <p:nvSpPr>
          <p:cNvPr id="12" name="TekstSylinder 11">
            <a:extLst>
              <a:ext uri="{FF2B5EF4-FFF2-40B4-BE49-F238E27FC236}">
                <a16:creationId xmlns:a16="http://schemas.microsoft.com/office/drawing/2014/main" id="{B10D3BE2-2F4B-714F-AF48-E60AD3E84FC8}"/>
              </a:ext>
            </a:extLst>
          </p:cNvPr>
          <p:cNvSpPr txBox="1"/>
          <p:nvPr/>
        </p:nvSpPr>
        <p:spPr>
          <a:xfrm>
            <a:off x="120851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Per Christians verktøy</a:t>
            </a:r>
          </a:p>
        </p:txBody>
      </p:sp>
      <p:sp>
        <p:nvSpPr>
          <p:cNvPr id="13" name="TekstSylinder 12">
            <a:extLst>
              <a:ext uri="{FF2B5EF4-FFF2-40B4-BE49-F238E27FC236}">
                <a16:creationId xmlns:a16="http://schemas.microsoft.com/office/drawing/2014/main" id="{CF27E693-F1B6-AC44-9919-A09A10BF48A1}"/>
              </a:ext>
            </a:extLst>
          </p:cNvPr>
          <p:cNvSpPr txBox="1"/>
          <p:nvPr/>
        </p:nvSpPr>
        <p:spPr>
          <a:xfrm>
            <a:off x="791006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Miljødirektoratets systemer</a:t>
            </a:r>
          </a:p>
        </p:txBody>
      </p:sp>
      <p:cxnSp>
        <p:nvCxnSpPr>
          <p:cNvPr id="18" name="Rett pil 17">
            <a:extLst>
              <a:ext uri="{FF2B5EF4-FFF2-40B4-BE49-F238E27FC236}">
                <a16:creationId xmlns:a16="http://schemas.microsoft.com/office/drawing/2014/main" id="{46EA01FE-B96F-7249-AA51-B2947599AAEE}"/>
              </a:ext>
            </a:extLst>
          </p:cNvPr>
          <p:cNvCxnSpPr/>
          <p:nvPr/>
        </p:nvCxnSpPr>
        <p:spPr>
          <a:xfrm>
            <a:off x="4341340" y="4038601"/>
            <a:ext cx="3505708"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id="{94A64ED9-955B-9345-A1E4-07763B6B1B76}"/>
              </a:ext>
            </a:extLst>
          </p:cNvPr>
          <p:cNvSpPr/>
          <p:nvPr/>
        </p:nvSpPr>
        <p:spPr>
          <a:xfrm>
            <a:off x="5305818" y="3840481"/>
            <a:ext cx="1537950" cy="396240"/>
          </a:xfrm>
          <a:prstGeom prst="rect">
            <a:avLst/>
          </a:prstGeom>
          <a:solidFill>
            <a:srgbClr val="E3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60"/>
          </a:p>
        </p:txBody>
      </p:sp>
      <p:pic>
        <p:nvPicPr>
          <p:cNvPr id="14" name="Bilde 13">
            <a:extLst>
              <a:ext uri="{FF2B5EF4-FFF2-40B4-BE49-F238E27FC236}">
                <a16:creationId xmlns:a16="http://schemas.microsoft.com/office/drawing/2014/main" id="{072F865C-4869-0C4F-B66C-D62CA1FFD490}"/>
              </a:ext>
            </a:extLst>
          </p:cNvPr>
          <p:cNvPicPr>
            <a:picLocks noChangeAspect="1"/>
          </p:cNvPicPr>
          <p:nvPr/>
        </p:nvPicPr>
        <p:blipFill>
          <a:blip r:embed="rId5"/>
          <a:stretch>
            <a:fillRect/>
          </a:stretch>
        </p:blipFill>
        <p:spPr>
          <a:xfrm>
            <a:off x="5564726" y="3339620"/>
            <a:ext cx="1020133" cy="1397961"/>
          </a:xfrm>
          <a:prstGeom prst="rect">
            <a:avLst/>
          </a:prstGeom>
        </p:spPr>
      </p:pic>
      <p:sp>
        <p:nvSpPr>
          <p:cNvPr id="20" name="TekstSylinder 19">
            <a:extLst>
              <a:ext uri="{FF2B5EF4-FFF2-40B4-BE49-F238E27FC236}">
                <a16:creationId xmlns:a16="http://schemas.microsoft.com/office/drawing/2014/main" id="{C643FE83-358E-C34D-AD4F-AD607A2EBEF9}"/>
              </a:ext>
            </a:extLst>
          </p:cNvPr>
          <p:cNvSpPr txBox="1"/>
          <p:nvPr/>
        </p:nvSpPr>
        <p:spPr>
          <a:xfrm>
            <a:off x="4383002" y="4919367"/>
            <a:ext cx="3422382" cy="923330"/>
          </a:xfrm>
          <a:prstGeom prst="rect">
            <a:avLst/>
          </a:prstGeom>
          <a:noFill/>
        </p:spPr>
        <p:txBody>
          <a:bodyPr wrap="square" rtlCol="0">
            <a:spAutoFit/>
          </a:bodyPr>
          <a:lstStyle/>
          <a:p>
            <a:pPr algn="ctr"/>
            <a:r>
              <a:rPr lang="nb-NO" sz="1800" b="0" i="1" dirty="0">
                <a:latin typeface="Open Sans Light" panose="020B0306030504020204" pitchFamily="34" charset="0"/>
                <a:ea typeface="Open Sans Light" panose="020B0306030504020204" pitchFamily="34" charset="0"/>
                <a:cs typeface="Open Sans Light" panose="020B0306030504020204" pitchFamily="34" charset="0"/>
              </a:rPr>
              <a:t>Forespørsel om å</a:t>
            </a:r>
            <a:br>
              <a:rPr lang="nb-NO" sz="1800" b="0" i="1" dirty="0">
                <a:latin typeface="Open Sans Light" panose="020B0306030504020204" pitchFamily="34" charset="0"/>
                <a:ea typeface="Open Sans Light" panose="020B0306030504020204" pitchFamily="34" charset="0"/>
                <a:cs typeface="Open Sans Light" panose="020B0306030504020204" pitchFamily="34" charset="0"/>
              </a:rPr>
            </a:br>
            <a:r>
              <a:rPr lang="nb-NO" sz="1800" b="0" i="1" dirty="0">
                <a:latin typeface="Open Sans Light" panose="020B0306030504020204" pitchFamily="34" charset="0"/>
                <a:ea typeface="Open Sans Light" panose="020B0306030504020204" pitchFamily="34" charset="0"/>
                <a:cs typeface="Open Sans Light" panose="020B0306030504020204" pitchFamily="34" charset="0"/>
              </a:rPr>
              <a:t>rette opp koordinater</a:t>
            </a:r>
            <a:br>
              <a:rPr lang="nb-NO" sz="1800" b="0" i="1" dirty="0">
                <a:latin typeface="Open Sans Light" panose="020B0306030504020204" pitchFamily="34" charset="0"/>
                <a:ea typeface="Open Sans Light" panose="020B0306030504020204" pitchFamily="34" charset="0"/>
                <a:cs typeface="Open Sans Light" panose="020B0306030504020204" pitchFamily="34" charset="0"/>
              </a:rPr>
            </a:br>
            <a:r>
              <a:rPr lang="nb-NO" sz="1800" b="0" i="1" dirty="0">
                <a:latin typeface="Open Sans Light" panose="020B0306030504020204" pitchFamily="34" charset="0"/>
                <a:ea typeface="Open Sans Light" panose="020B0306030504020204" pitchFamily="34" charset="0"/>
                <a:cs typeface="Open Sans Light" panose="020B0306030504020204" pitchFamily="34" charset="0"/>
              </a:rPr>
              <a:t>for eika</a:t>
            </a:r>
          </a:p>
        </p:txBody>
      </p:sp>
    </p:spTree>
    <p:extLst>
      <p:ext uri="{BB962C8B-B14F-4D97-AF65-F5344CB8AC3E}">
        <p14:creationId xmlns:p14="http://schemas.microsoft.com/office/powerpoint/2010/main" val="1236388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58D57B6E-F052-164A-B4EB-28BF098B093B}"/>
              </a:ext>
            </a:extLst>
          </p:cNvPr>
          <p:cNvSpPr txBox="1"/>
          <p:nvPr/>
        </p:nvSpPr>
        <p:spPr>
          <a:xfrm>
            <a:off x="7910069" y="6326522"/>
            <a:ext cx="3422382" cy="923330"/>
          </a:xfrm>
          <a:prstGeom prst="rect">
            <a:avLst/>
          </a:prstGeom>
          <a:noFill/>
        </p:spPr>
        <p:txBody>
          <a:bodyPr wrap="square" rtlCol="0">
            <a:spAutoFit/>
          </a:bodyPr>
          <a:lstStyle/>
          <a:p>
            <a:pPr algn="ctr"/>
            <a:r>
              <a:rPr lang="nb-NO" sz="1800" b="0" i="1" dirty="0">
                <a:latin typeface="Open Sans Light" panose="020B0306030504020204" pitchFamily="34" charset="0"/>
                <a:ea typeface="Open Sans Light" panose="020B0306030504020204" pitchFamily="34" charset="0"/>
                <a:cs typeface="Open Sans Light" panose="020B0306030504020204" pitchFamily="34" charset="0"/>
              </a:rPr>
              <a:t>Systemet sjekker automatisk forespørselen mot flyfoto og laserdata (høyder).</a:t>
            </a:r>
          </a:p>
        </p:txBody>
      </p:sp>
      <p:sp>
        <p:nvSpPr>
          <p:cNvPr id="12" name="TekstSylinder 11">
            <a:extLst>
              <a:ext uri="{FF2B5EF4-FFF2-40B4-BE49-F238E27FC236}">
                <a16:creationId xmlns:a16="http://schemas.microsoft.com/office/drawing/2014/main" id="{B10D3BE2-2F4B-714F-AF48-E60AD3E84FC8}"/>
              </a:ext>
            </a:extLst>
          </p:cNvPr>
          <p:cNvSpPr txBox="1"/>
          <p:nvPr/>
        </p:nvSpPr>
        <p:spPr>
          <a:xfrm>
            <a:off x="120851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Per Christians verktøy</a:t>
            </a:r>
          </a:p>
        </p:txBody>
      </p:sp>
      <p:sp>
        <p:nvSpPr>
          <p:cNvPr id="13" name="TekstSylinder 12">
            <a:extLst>
              <a:ext uri="{FF2B5EF4-FFF2-40B4-BE49-F238E27FC236}">
                <a16:creationId xmlns:a16="http://schemas.microsoft.com/office/drawing/2014/main" id="{CF27E693-F1B6-AC44-9919-A09A10BF48A1}"/>
              </a:ext>
            </a:extLst>
          </p:cNvPr>
          <p:cNvSpPr txBox="1"/>
          <p:nvPr/>
        </p:nvSpPr>
        <p:spPr>
          <a:xfrm>
            <a:off x="791006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Miljødirektoratets systemer</a:t>
            </a:r>
          </a:p>
        </p:txBody>
      </p:sp>
      <p:pic>
        <p:nvPicPr>
          <p:cNvPr id="2" name="Bilde 1">
            <a:extLst>
              <a:ext uri="{FF2B5EF4-FFF2-40B4-BE49-F238E27FC236}">
                <a16:creationId xmlns:a16="http://schemas.microsoft.com/office/drawing/2014/main" id="{A6952A9B-837B-C247-998F-F6594F6A8BD0}"/>
              </a:ext>
            </a:extLst>
          </p:cNvPr>
          <p:cNvPicPr>
            <a:picLocks noChangeAspect="1"/>
          </p:cNvPicPr>
          <p:nvPr/>
        </p:nvPicPr>
        <p:blipFill>
          <a:blip r:embed="rId3"/>
          <a:stretch>
            <a:fillRect/>
          </a:stretch>
        </p:blipFill>
        <p:spPr>
          <a:xfrm>
            <a:off x="10719218" y="1839677"/>
            <a:ext cx="1226462" cy="1055328"/>
          </a:xfrm>
          <a:prstGeom prst="rect">
            <a:avLst/>
          </a:prstGeom>
        </p:spPr>
      </p:pic>
      <p:pic>
        <p:nvPicPr>
          <p:cNvPr id="8" name="Bilde 7">
            <a:extLst>
              <a:ext uri="{FF2B5EF4-FFF2-40B4-BE49-F238E27FC236}">
                <a16:creationId xmlns:a16="http://schemas.microsoft.com/office/drawing/2014/main" id="{22F5B2BD-0184-4C48-8BA1-F2319DFB260C}"/>
              </a:ext>
            </a:extLst>
          </p:cNvPr>
          <p:cNvPicPr>
            <a:picLocks noChangeAspect="1"/>
          </p:cNvPicPr>
          <p:nvPr/>
        </p:nvPicPr>
        <p:blipFill>
          <a:blip r:embed="rId4"/>
          <a:stretch>
            <a:fillRect/>
          </a:stretch>
        </p:blipFill>
        <p:spPr>
          <a:xfrm rot="21144547">
            <a:off x="2005310" y="3298010"/>
            <a:ext cx="1828800" cy="2111098"/>
          </a:xfrm>
          <a:prstGeom prst="rect">
            <a:avLst/>
          </a:prstGeom>
        </p:spPr>
      </p:pic>
      <p:pic>
        <p:nvPicPr>
          <p:cNvPr id="10" name="Bilde 9">
            <a:extLst>
              <a:ext uri="{FF2B5EF4-FFF2-40B4-BE49-F238E27FC236}">
                <a16:creationId xmlns:a16="http://schemas.microsoft.com/office/drawing/2014/main" id="{4EB9184A-F2C9-754C-BAC3-6F95DF7EA671}"/>
              </a:ext>
            </a:extLst>
          </p:cNvPr>
          <p:cNvPicPr>
            <a:picLocks noChangeAspect="1"/>
          </p:cNvPicPr>
          <p:nvPr/>
        </p:nvPicPr>
        <p:blipFill>
          <a:blip r:embed="rId5"/>
          <a:stretch>
            <a:fillRect/>
          </a:stretch>
        </p:blipFill>
        <p:spPr>
          <a:xfrm>
            <a:off x="8434868" y="3022965"/>
            <a:ext cx="2372783" cy="2397760"/>
          </a:xfrm>
          <a:prstGeom prst="rect">
            <a:avLst/>
          </a:prstGeom>
        </p:spPr>
      </p:pic>
    </p:spTree>
    <p:extLst>
      <p:ext uri="{BB962C8B-B14F-4D97-AF65-F5344CB8AC3E}">
        <p14:creationId xmlns:p14="http://schemas.microsoft.com/office/powerpoint/2010/main" val="7795285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DB6205-7E99-E840-9B3B-985CA7C0D719}"/>
              </a:ext>
            </a:extLst>
          </p:cNvPr>
          <p:cNvSpPr>
            <a:spLocks noGrp="1"/>
          </p:cNvSpPr>
          <p:nvPr>
            <p:ph type="title"/>
          </p:nvPr>
        </p:nvSpPr>
        <p:spPr/>
        <p:txBody>
          <a:bodyPr>
            <a:normAutofit/>
          </a:bodyPr>
          <a:lstStyle/>
          <a:p>
            <a:r>
              <a:rPr lang="nb-NO" sz="4000" dirty="0">
                <a:latin typeface="Arial" panose="020B0604020202020204" pitchFamily="34" charset="0"/>
                <a:cs typeface="Arial" panose="020B0604020202020204" pitchFamily="34" charset="0"/>
              </a:rPr>
              <a:t>Bakgrunn </a:t>
            </a:r>
            <a:br>
              <a:rPr lang="nb-NO" sz="4000" dirty="0">
                <a:latin typeface="Arial" panose="020B0604020202020204" pitchFamily="34" charset="0"/>
                <a:cs typeface="Arial" panose="020B0604020202020204" pitchFamily="34" charset="0"/>
              </a:rPr>
            </a:br>
            <a:r>
              <a:rPr lang="nb-NO" sz="4000" dirty="0">
                <a:latin typeface="Arial" panose="020B0604020202020204" pitchFamily="34" charset="0"/>
                <a:cs typeface="Arial" panose="020B0604020202020204" pitchFamily="34" charset="0"/>
              </a:rPr>
              <a:t>– og noen tips til den som skal presentere</a:t>
            </a:r>
          </a:p>
        </p:txBody>
      </p:sp>
      <p:sp>
        <p:nvSpPr>
          <p:cNvPr id="3" name="Plassholder for tekst 2">
            <a:extLst>
              <a:ext uri="{FF2B5EF4-FFF2-40B4-BE49-F238E27FC236}">
                <a16:creationId xmlns:a16="http://schemas.microsoft.com/office/drawing/2014/main" id="{5AD7DBBA-FE16-B247-B6C5-C39859B15C3F}"/>
              </a:ext>
            </a:extLst>
          </p:cNvPr>
          <p:cNvSpPr>
            <a:spLocks noGrp="1"/>
          </p:cNvSpPr>
          <p:nvPr>
            <p:ph type="body" idx="1"/>
          </p:nvPr>
        </p:nvSpPr>
        <p:spPr/>
        <p:txBody>
          <a:bodyPr anchor="t">
            <a:normAutofit/>
          </a:bodyPr>
          <a:lstStyle/>
          <a:p>
            <a:pPr marL="0" indent="0">
              <a:buNone/>
            </a:pPr>
            <a:r>
              <a:rPr lang="nb-NO" sz="1600" b="1" dirty="0">
                <a:latin typeface="Lato" panose="020F0502020204030203" pitchFamily="34" charset="0"/>
                <a:ea typeface="Lato" panose="020F0502020204030203" pitchFamily="34" charset="0"/>
                <a:cs typeface="Lato" panose="020F0502020204030203" pitchFamily="34" charset="0"/>
              </a:rPr>
              <a:t>Hensikt</a:t>
            </a:r>
            <a:br>
              <a:rPr lang="nb-NO" sz="1600" b="1" dirty="0">
                <a:latin typeface="Lato" panose="020F0502020204030203" pitchFamily="34" charset="0"/>
                <a:ea typeface="Lato" panose="020F0502020204030203" pitchFamily="34" charset="0"/>
                <a:cs typeface="Lato" panose="020F0502020204030203" pitchFamily="34" charset="0"/>
              </a:rPr>
            </a:br>
            <a:r>
              <a:rPr lang="nb-NO" sz="1600" dirty="0">
                <a:latin typeface="Lato" panose="020F0502020204030203" pitchFamily="34" charset="0"/>
                <a:ea typeface="Lato" panose="020F0502020204030203" pitchFamily="34" charset="0"/>
                <a:cs typeface="Lato" panose="020F0502020204030203" pitchFamily="34" charset="0"/>
              </a:rPr>
              <a:t>Det finnes i alt 15 sektormyndigheter som kan ha innsigelser mot en byggesøknad. Miljødirektoratet er en av dem. Ofte vet ikke søkerne om disse forholdene på forhånd og det er utfordrende for dem å forstå hva de betyr for søknaden. De dukker gjerne opp sent i prosessen, etter at søkeren har investert mye i prosjektet, både emosjonelt, i tid brukt til planlegging og kanskje også kostnader, for eksempel til arkitekthjelp. </a:t>
            </a:r>
            <a:br>
              <a:rPr lang="nb-NO" sz="1600" dirty="0">
                <a:latin typeface="Lato" panose="020F0502020204030203" pitchFamily="34" charset="0"/>
                <a:ea typeface="Lato" panose="020F0502020204030203" pitchFamily="34" charset="0"/>
                <a:cs typeface="Lato" panose="020F0502020204030203" pitchFamily="34" charset="0"/>
              </a:rPr>
            </a:br>
            <a:br>
              <a:rPr lang="nb-NO" sz="1600" dirty="0">
                <a:latin typeface="Lato" panose="020F0502020204030203" pitchFamily="34" charset="0"/>
                <a:ea typeface="Lato" panose="020F0502020204030203" pitchFamily="34" charset="0"/>
                <a:cs typeface="Lato" panose="020F0502020204030203" pitchFamily="34" charset="0"/>
              </a:rPr>
            </a:br>
            <a:r>
              <a:rPr lang="nb-NO" sz="1600" dirty="0">
                <a:latin typeface="Lato" panose="020F0502020204030203" pitchFamily="34" charset="0"/>
                <a:ea typeface="Lato" panose="020F0502020204030203" pitchFamily="34" charset="0"/>
                <a:cs typeface="Lato" panose="020F0502020204030203" pitchFamily="34" charset="0"/>
              </a:rPr>
              <a:t>Denne demonstratoren har til hensikt å vise hvordan tilgjengeliggjøring av temadata kan forenkle byggesøknadsprosessen for alle involverte parter. Den viser et tenkt framtidig scenario, med fokus på søkerens opplevelse av prosessen.</a:t>
            </a:r>
            <a:br>
              <a:rPr lang="nb-NO" sz="1600" dirty="0">
                <a:latin typeface="Lato" panose="020F0502020204030203" pitchFamily="34" charset="0"/>
                <a:ea typeface="Lato" panose="020F0502020204030203" pitchFamily="34" charset="0"/>
                <a:cs typeface="Lato" panose="020F0502020204030203" pitchFamily="34" charset="0"/>
              </a:rPr>
            </a:br>
            <a:br>
              <a:rPr lang="nb-NO" sz="1600" dirty="0">
                <a:latin typeface="Lato" panose="020F0502020204030203" pitchFamily="34" charset="0"/>
                <a:ea typeface="Lato" panose="020F0502020204030203" pitchFamily="34" charset="0"/>
                <a:cs typeface="Lato" panose="020F0502020204030203" pitchFamily="34" charset="0"/>
              </a:rPr>
            </a:br>
            <a:r>
              <a:rPr lang="nb-NO" sz="1600" b="1" dirty="0">
                <a:latin typeface="Lato" panose="020F0502020204030203" pitchFamily="34" charset="0"/>
                <a:ea typeface="Lato" panose="020F0502020204030203" pitchFamily="34" charset="0"/>
                <a:cs typeface="Lato" panose="020F0502020204030203" pitchFamily="34" charset="0"/>
              </a:rPr>
              <a:t>Instruksjoner</a:t>
            </a:r>
            <a:br>
              <a:rPr lang="nb-NO" sz="1600" dirty="0">
                <a:latin typeface="Lato" panose="020F0502020204030203" pitchFamily="34" charset="0"/>
                <a:ea typeface="Lato" panose="020F0502020204030203" pitchFamily="34" charset="0"/>
                <a:cs typeface="Lato" panose="020F0502020204030203" pitchFamily="34" charset="0"/>
              </a:rPr>
            </a:br>
            <a:r>
              <a:rPr lang="nb-NO" sz="1600" dirty="0">
                <a:latin typeface="Lato" panose="020F0502020204030203" pitchFamily="34" charset="0"/>
                <a:ea typeface="Lato" panose="020F0502020204030203" pitchFamily="34" charset="0"/>
                <a:cs typeface="Lato" panose="020F0502020204030203" pitchFamily="34" charset="0"/>
              </a:rPr>
              <a:t>For å vise historien, ta opp presentasjonen i presentasjonsvisning (velg Lysbildefremvisning/ Presentasjonsvisning). Da vil du se «manus» i notatfeltet på skjermen på egen </a:t>
            </a:r>
            <a:r>
              <a:rPr lang="nb-NO" sz="1600" dirty="0" err="1">
                <a:latin typeface="Lato" panose="020F0502020204030203" pitchFamily="34" charset="0"/>
                <a:ea typeface="Lato" panose="020F0502020204030203" pitchFamily="34" charset="0"/>
                <a:cs typeface="Lato" panose="020F0502020204030203" pitchFamily="34" charset="0"/>
              </a:rPr>
              <a:t>laptop</a:t>
            </a:r>
            <a:r>
              <a:rPr lang="nb-NO" sz="1600" dirty="0">
                <a:latin typeface="Lato" panose="020F0502020204030203" pitchFamily="34" charset="0"/>
                <a:ea typeface="Lato" panose="020F0502020204030203" pitchFamily="34" charset="0"/>
                <a:cs typeface="Lato" panose="020F0502020204030203" pitchFamily="34" charset="0"/>
              </a:rPr>
              <a:t>. Deler av presentasjonen har innebygde animasjoner. For å få flyt i historien er det angitt når i manuset du skal klikke deg videre til neste bilde eller animasjon.</a:t>
            </a:r>
            <a:br>
              <a:rPr lang="nb-NO" sz="1600" dirty="0">
                <a:latin typeface="Lato" panose="020F0502020204030203" pitchFamily="34" charset="0"/>
                <a:ea typeface="Lato" panose="020F0502020204030203" pitchFamily="34" charset="0"/>
                <a:cs typeface="Lato" panose="020F0502020204030203" pitchFamily="34" charset="0"/>
              </a:rPr>
            </a:br>
            <a:br>
              <a:rPr lang="nb-NO" sz="1600" dirty="0">
                <a:latin typeface="Lato" panose="020F0502020204030203" pitchFamily="34" charset="0"/>
                <a:ea typeface="Lato" panose="020F0502020204030203" pitchFamily="34" charset="0"/>
                <a:cs typeface="Lato" panose="020F0502020204030203" pitchFamily="34" charset="0"/>
              </a:rPr>
            </a:br>
            <a:r>
              <a:rPr lang="nb-NO" sz="1600" b="1" dirty="0">
                <a:latin typeface="Lato" panose="020F0502020204030203" pitchFamily="34" charset="0"/>
                <a:ea typeface="Lato" panose="020F0502020204030203" pitchFamily="34" charset="0"/>
                <a:cs typeface="Lato" panose="020F0502020204030203" pitchFamily="34" charset="0"/>
              </a:rPr>
              <a:t>Hvem som står bak</a:t>
            </a:r>
            <a:br>
              <a:rPr lang="nb-NO" sz="1600" b="1" dirty="0">
                <a:latin typeface="Lato" panose="020F0502020204030203" pitchFamily="34" charset="0"/>
                <a:ea typeface="Lato" panose="020F0502020204030203" pitchFamily="34" charset="0"/>
                <a:cs typeface="Lato" panose="020F0502020204030203" pitchFamily="34" charset="0"/>
              </a:rPr>
            </a:br>
            <a:r>
              <a:rPr lang="nb-NO" sz="1600" dirty="0">
                <a:latin typeface="Lato" panose="020F0502020204030203" pitchFamily="34" charset="0"/>
                <a:ea typeface="Lato" panose="020F0502020204030203" pitchFamily="34" charset="0"/>
                <a:cs typeface="Lato" panose="020F0502020204030203" pitchFamily="34" charset="0"/>
              </a:rPr>
              <a:t>Denne demoen eies av Miljødirektoratet. Den er utarbeidet i samarbeid med Direktoratet for </a:t>
            </a:r>
            <a:r>
              <a:rPr lang="nb-NO" sz="1600" dirty="0" err="1">
                <a:latin typeface="Lato" panose="020F0502020204030203" pitchFamily="34" charset="0"/>
                <a:ea typeface="Lato" panose="020F0502020204030203" pitchFamily="34" charset="0"/>
                <a:cs typeface="Lato" panose="020F0502020204030203" pitchFamily="34" charset="0"/>
              </a:rPr>
              <a:t>Byggkvalitet</a:t>
            </a:r>
            <a:r>
              <a:rPr lang="nb-NO" sz="1600" dirty="0">
                <a:latin typeface="Lato" panose="020F0502020204030203" pitchFamily="34" charset="0"/>
                <a:ea typeface="Lato" panose="020F0502020204030203" pitchFamily="34" charset="0"/>
                <a:cs typeface="Lato" panose="020F0502020204030203" pitchFamily="34" charset="0"/>
              </a:rPr>
              <a:t>, Kartverket, </a:t>
            </a:r>
            <a:r>
              <a:rPr lang="nb-NO" sz="1600" dirty="0" err="1">
                <a:latin typeface="Lato" panose="020F0502020204030203" pitchFamily="34" charset="0"/>
                <a:ea typeface="Lato" panose="020F0502020204030203" pitchFamily="34" charset="0"/>
                <a:cs typeface="Lato" panose="020F0502020204030203" pitchFamily="34" charset="0"/>
              </a:rPr>
              <a:t>GeoData</a:t>
            </a:r>
            <a:r>
              <a:rPr lang="nb-NO" sz="1600" dirty="0">
                <a:latin typeface="Lato" panose="020F0502020204030203" pitchFamily="34" charset="0"/>
                <a:ea typeface="Lato" panose="020F0502020204030203" pitchFamily="34" charset="0"/>
                <a:cs typeface="Lato" panose="020F0502020204030203" pitchFamily="34" charset="0"/>
              </a:rPr>
              <a:t> AS og </a:t>
            </a:r>
            <a:r>
              <a:rPr lang="nb-NO" sz="1600" dirty="0" err="1">
                <a:latin typeface="Lato" panose="020F0502020204030203" pitchFamily="34" charset="0"/>
                <a:ea typeface="Lato" panose="020F0502020204030203" pitchFamily="34" charset="0"/>
                <a:cs typeface="Lato" panose="020F0502020204030203" pitchFamily="34" charset="0"/>
              </a:rPr>
              <a:t>Mindshift</a:t>
            </a:r>
            <a:r>
              <a:rPr lang="nb-NO" sz="1600" dirty="0">
                <a:latin typeface="Lato" panose="020F0502020204030203" pitchFamily="34" charset="0"/>
                <a:ea typeface="Lato" panose="020F0502020204030203" pitchFamily="34" charset="0"/>
                <a:cs typeface="Lato" panose="020F0502020204030203" pitchFamily="34" charset="0"/>
              </a:rPr>
              <a:t> AS, som ett av tiltakene under </a:t>
            </a:r>
            <a:r>
              <a:rPr lang="nb-NO" sz="1600" dirty="0" err="1">
                <a:latin typeface="Lato" panose="020F0502020204030203" pitchFamily="34" charset="0"/>
                <a:ea typeface="Lato" panose="020F0502020204030203" pitchFamily="34" charset="0"/>
                <a:cs typeface="Lato" panose="020F0502020204030203" pitchFamily="34" charset="0"/>
              </a:rPr>
              <a:t>GeoLett</a:t>
            </a:r>
            <a:r>
              <a:rPr lang="nb-NO" sz="1600" dirty="0">
                <a:latin typeface="Lato" panose="020F0502020204030203" pitchFamily="34" charset="0"/>
                <a:ea typeface="Lato" panose="020F0502020204030203" pitchFamily="34" charset="0"/>
                <a:cs typeface="Lato" panose="020F0502020204030203" pitchFamily="34" charset="0"/>
              </a:rPr>
              <a:t>-prosjektet.</a:t>
            </a:r>
            <a:endParaRPr lang="nb-NO" sz="16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908553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58D57B6E-F052-164A-B4EB-28BF098B093B}"/>
              </a:ext>
            </a:extLst>
          </p:cNvPr>
          <p:cNvSpPr txBox="1"/>
          <p:nvPr/>
        </p:nvSpPr>
        <p:spPr>
          <a:xfrm>
            <a:off x="7910069" y="6326522"/>
            <a:ext cx="3422382" cy="923330"/>
          </a:xfrm>
          <a:prstGeom prst="rect">
            <a:avLst/>
          </a:prstGeom>
          <a:noFill/>
        </p:spPr>
        <p:txBody>
          <a:bodyPr wrap="square" rtlCol="0">
            <a:spAutoFit/>
          </a:bodyPr>
          <a:lstStyle/>
          <a:p>
            <a:pPr algn="ctr"/>
            <a:r>
              <a:rPr lang="nb-NO" sz="1800" b="0" i="1" dirty="0">
                <a:latin typeface="Open Sans Light" panose="020B0306030504020204" pitchFamily="34" charset="0"/>
                <a:ea typeface="Open Sans Light" panose="020B0306030504020204" pitchFamily="34" charset="0"/>
                <a:cs typeface="Open Sans Light" panose="020B0306030504020204" pitchFamily="34" charset="0"/>
              </a:rPr>
              <a:t>Systemet godkjenner den nye posisjonen, oppdaterer databasen og logger hendelsen</a:t>
            </a:r>
          </a:p>
        </p:txBody>
      </p:sp>
      <p:sp>
        <p:nvSpPr>
          <p:cNvPr id="12" name="TekstSylinder 11">
            <a:extLst>
              <a:ext uri="{FF2B5EF4-FFF2-40B4-BE49-F238E27FC236}">
                <a16:creationId xmlns:a16="http://schemas.microsoft.com/office/drawing/2014/main" id="{B10D3BE2-2F4B-714F-AF48-E60AD3E84FC8}"/>
              </a:ext>
            </a:extLst>
          </p:cNvPr>
          <p:cNvSpPr txBox="1"/>
          <p:nvPr/>
        </p:nvSpPr>
        <p:spPr>
          <a:xfrm>
            <a:off x="120851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Per Christians verktøy</a:t>
            </a:r>
          </a:p>
        </p:txBody>
      </p:sp>
      <p:sp>
        <p:nvSpPr>
          <p:cNvPr id="13" name="TekstSylinder 12">
            <a:extLst>
              <a:ext uri="{FF2B5EF4-FFF2-40B4-BE49-F238E27FC236}">
                <a16:creationId xmlns:a16="http://schemas.microsoft.com/office/drawing/2014/main" id="{CF27E693-F1B6-AC44-9919-A09A10BF48A1}"/>
              </a:ext>
            </a:extLst>
          </p:cNvPr>
          <p:cNvSpPr txBox="1"/>
          <p:nvPr/>
        </p:nvSpPr>
        <p:spPr>
          <a:xfrm>
            <a:off x="791006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Miljødirektoratets systemer</a:t>
            </a:r>
          </a:p>
        </p:txBody>
      </p:sp>
      <p:pic>
        <p:nvPicPr>
          <p:cNvPr id="3" name="Bilde 2">
            <a:extLst>
              <a:ext uri="{FF2B5EF4-FFF2-40B4-BE49-F238E27FC236}">
                <a16:creationId xmlns:a16="http://schemas.microsoft.com/office/drawing/2014/main" id="{BA3305DC-9747-4C4D-A713-DAFCA0ED4951}"/>
              </a:ext>
            </a:extLst>
          </p:cNvPr>
          <p:cNvPicPr>
            <a:picLocks noChangeAspect="1"/>
          </p:cNvPicPr>
          <p:nvPr/>
        </p:nvPicPr>
        <p:blipFill>
          <a:blip r:embed="rId3"/>
          <a:stretch>
            <a:fillRect/>
          </a:stretch>
        </p:blipFill>
        <p:spPr>
          <a:xfrm>
            <a:off x="10679669" y="1937355"/>
            <a:ext cx="1085611" cy="1085611"/>
          </a:xfrm>
          <a:prstGeom prst="rect">
            <a:avLst/>
          </a:prstGeom>
        </p:spPr>
      </p:pic>
      <p:pic>
        <p:nvPicPr>
          <p:cNvPr id="8" name="Bilde 7">
            <a:extLst>
              <a:ext uri="{FF2B5EF4-FFF2-40B4-BE49-F238E27FC236}">
                <a16:creationId xmlns:a16="http://schemas.microsoft.com/office/drawing/2014/main" id="{70993521-A78C-7544-ABD1-6D81575735F2}"/>
              </a:ext>
            </a:extLst>
          </p:cNvPr>
          <p:cNvPicPr>
            <a:picLocks noChangeAspect="1"/>
          </p:cNvPicPr>
          <p:nvPr/>
        </p:nvPicPr>
        <p:blipFill>
          <a:blip r:embed="rId4"/>
          <a:stretch>
            <a:fillRect/>
          </a:stretch>
        </p:blipFill>
        <p:spPr>
          <a:xfrm rot="21144547">
            <a:off x="2005310" y="3298010"/>
            <a:ext cx="1828800" cy="2111098"/>
          </a:xfrm>
          <a:prstGeom prst="rect">
            <a:avLst/>
          </a:prstGeom>
        </p:spPr>
      </p:pic>
      <p:pic>
        <p:nvPicPr>
          <p:cNvPr id="10" name="Bilde 9">
            <a:extLst>
              <a:ext uri="{FF2B5EF4-FFF2-40B4-BE49-F238E27FC236}">
                <a16:creationId xmlns:a16="http://schemas.microsoft.com/office/drawing/2014/main" id="{C9B20F4C-2A4B-9B4C-8C4B-FBEB95670442}"/>
              </a:ext>
            </a:extLst>
          </p:cNvPr>
          <p:cNvPicPr>
            <a:picLocks noChangeAspect="1"/>
          </p:cNvPicPr>
          <p:nvPr/>
        </p:nvPicPr>
        <p:blipFill>
          <a:blip r:embed="rId5"/>
          <a:stretch>
            <a:fillRect/>
          </a:stretch>
        </p:blipFill>
        <p:spPr>
          <a:xfrm>
            <a:off x="8434868" y="3022965"/>
            <a:ext cx="2372783" cy="2397760"/>
          </a:xfrm>
          <a:prstGeom prst="rect">
            <a:avLst/>
          </a:prstGeom>
        </p:spPr>
      </p:pic>
    </p:spTree>
    <p:extLst>
      <p:ext uri="{BB962C8B-B14F-4D97-AF65-F5344CB8AC3E}">
        <p14:creationId xmlns:p14="http://schemas.microsoft.com/office/powerpoint/2010/main" val="2503399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cxnSp>
        <p:nvCxnSpPr>
          <p:cNvPr id="16" name="Rett pil 15">
            <a:extLst>
              <a:ext uri="{FF2B5EF4-FFF2-40B4-BE49-F238E27FC236}">
                <a16:creationId xmlns:a16="http://schemas.microsoft.com/office/drawing/2014/main" id="{269C413A-CBF9-AC4C-946A-69B60594ED1E}"/>
              </a:ext>
            </a:extLst>
          </p:cNvPr>
          <p:cNvCxnSpPr>
            <a:cxnSpLocks/>
          </p:cNvCxnSpPr>
          <p:nvPr/>
        </p:nvCxnSpPr>
        <p:spPr>
          <a:xfrm rot="10800000">
            <a:off x="4341340" y="4038601"/>
            <a:ext cx="3505708"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58D57B6E-F052-164A-B4EB-28BF098B093B}"/>
              </a:ext>
            </a:extLst>
          </p:cNvPr>
          <p:cNvSpPr txBox="1"/>
          <p:nvPr/>
        </p:nvSpPr>
        <p:spPr>
          <a:xfrm>
            <a:off x="7910069" y="6326522"/>
            <a:ext cx="3422382" cy="923330"/>
          </a:xfrm>
          <a:prstGeom prst="rect">
            <a:avLst/>
          </a:prstGeom>
          <a:noFill/>
        </p:spPr>
        <p:txBody>
          <a:bodyPr wrap="square" rtlCol="0">
            <a:spAutoFit/>
          </a:bodyPr>
          <a:lstStyle/>
          <a:p>
            <a:pPr algn="ctr"/>
            <a:r>
              <a:rPr lang="nb-NO" sz="1800" b="0" i="1" dirty="0">
                <a:latin typeface="Open Sans Light" panose="020B0306030504020204" pitchFamily="34" charset="0"/>
                <a:ea typeface="Open Sans Light" panose="020B0306030504020204" pitchFamily="34" charset="0"/>
                <a:cs typeface="Open Sans Light" panose="020B0306030504020204" pitchFamily="34" charset="0"/>
              </a:rPr>
              <a:t>Systemet sender beskjed tilbake til Per Christians verktøy om at posisjonen er oppdatert.</a:t>
            </a:r>
          </a:p>
        </p:txBody>
      </p:sp>
      <p:sp>
        <p:nvSpPr>
          <p:cNvPr id="12" name="TekstSylinder 11">
            <a:extLst>
              <a:ext uri="{FF2B5EF4-FFF2-40B4-BE49-F238E27FC236}">
                <a16:creationId xmlns:a16="http://schemas.microsoft.com/office/drawing/2014/main" id="{B10D3BE2-2F4B-714F-AF48-E60AD3E84FC8}"/>
              </a:ext>
            </a:extLst>
          </p:cNvPr>
          <p:cNvSpPr txBox="1"/>
          <p:nvPr/>
        </p:nvSpPr>
        <p:spPr>
          <a:xfrm>
            <a:off x="120851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Per Christians verktøy</a:t>
            </a:r>
          </a:p>
        </p:txBody>
      </p:sp>
      <p:sp>
        <p:nvSpPr>
          <p:cNvPr id="13" name="TekstSylinder 12">
            <a:extLst>
              <a:ext uri="{FF2B5EF4-FFF2-40B4-BE49-F238E27FC236}">
                <a16:creationId xmlns:a16="http://schemas.microsoft.com/office/drawing/2014/main" id="{CF27E693-F1B6-AC44-9919-A09A10BF48A1}"/>
              </a:ext>
            </a:extLst>
          </p:cNvPr>
          <p:cNvSpPr txBox="1"/>
          <p:nvPr/>
        </p:nvSpPr>
        <p:spPr>
          <a:xfrm>
            <a:off x="7910069" y="5676647"/>
            <a:ext cx="3422382" cy="369332"/>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Miljødirektoratets systemer</a:t>
            </a:r>
          </a:p>
        </p:txBody>
      </p:sp>
      <p:sp>
        <p:nvSpPr>
          <p:cNvPr id="14" name="Rektangel 13">
            <a:extLst>
              <a:ext uri="{FF2B5EF4-FFF2-40B4-BE49-F238E27FC236}">
                <a16:creationId xmlns:a16="http://schemas.microsoft.com/office/drawing/2014/main" id="{7ED05BEA-B81E-F248-8674-E11BE0AB2B1F}"/>
              </a:ext>
            </a:extLst>
          </p:cNvPr>
          <p:cNvSpPr/>
          <p:nvPr/>
        </p:nvSpPr>
        <p:spPr>
          <a:xfrm>
            <a:off x="5305818" y="3840481"/>
            <a:ext cx="1537950" cy="396240"/>
          </a:xfrm>
          <a:prstGeom prst="rect">
            <a:avLst/>
          </a:prstGeom>
          <a:solidFill>
            <a:srgbClr val="E3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60"/>
          </a:p>
        </p:txBody>
      </p:sp>
      <p:pic>
        <p:nvPicPr>
          <p:cNvPr id="10" name="Bilde 9">
            <a:extLst>
              <a:ext uri="{FF2B5EF4-FFF2-40B4-BE49-F238E27FC236}">
                <a16:creationId xmlns:a16="http://schemas.microsoft.com/office/drawing/2014/main" id="{5B5836E5-1C69-CF46-89A6-62EB18D1C43F}"/>
              </a:ext>
            </a:extLst>
          </p:cNvPr>
          <p:cNvPicPr>
            <a:picLocks noChangeAspect="1"/>
          </p:cNvPicPr>
          <p:nvPr/>
        </p:nvPicPr>
        <p:blipFill>
          <a:blip r:embed="rId3"/>
          <a:stretch>
            <a:fillRect/>
          </a:stretch>
        </p:blipFill>
        <p:spPr>
          <a:xfrm rot="21144547">
            <a:off x="2005310" y="3298010"/>
            <a:ext cx="1828800" cy="2111098"/>
          </a:xfrm>
          <a:prstGeom prst="rect">
            <a:avLst/>
          </a:prstGeom>
        </p:spPr>
      </p:pic>
      <p:pic>
        <p:nvPicPr>
          <p:cNvPr id="17" name="Bilde 16">
            <a:extLst>
              <a:ext uri="{FF2B5EF4-FFF2-40B4-BE49-F238E27FC236}">
                <a16:creationId xmlns:a16="http://schemas.microsoft.com/office/drawing/2014/main" id="{AA19D3C3-29CD-214D-B6D6-A9879EA74E83}"/>
              </a:ext>
            </a:extLst>
          </p:cNvPr>
          <p:cNvPicPr>
            <a:picLocks noChangeAspect="1"/>
          </p:cNvPicPr>
          <p:nvPr/>
        </p:nvPicPr>
        <p:blipFill>
          <a:blip r:embed="rId4"/>
          <a:stretch>
            <a:fillRect/>
          </a:stretch>
        </p:blipFill>
        <p:spPr>
          <a:xfrm>
            <a:off x="8434868" y="3022965"/>
            <a:ext cx="2372783" cy="2397760"/>
          </a:xfrm>
          <a:prstGeom prst="rect">
            <a:avLst/>
          </a:prstGeom>
        </p:spPr>
      </p:pic>
      <p:pic>
        <p:nvPicPr>
          <p:cNvPr id="18" name="Bilde 17">
            <a:extLst>
              <a:ext uri="{FF2B5EF4-FFF2-40B4-BE49-F238E27FC236}">
                <a16:creationId xmlns:a16="http://schemas.microsoft.com/office/drawing/2014/main" id="{205AB5E4-D009-FE4C-A540-BF6F7FF15DF4}"/>
              </a:ext>
            </a:extLst>
          </p:cNvPr>
          <p:cNvPicPr>
            <a:picLocks noChangeAspect="1"/>
          </p:cNvPicPr>
          <p:nvPr/>
        </p:nvPicPr>
        <p:blipFill>
          <a:blip r:embed="rId5"/>
          <a:stretch>
            <a:fillRect/>
          </a:stretch>
        </p:blipFill>
        <p:spPr>
          <a:xfrm>
            <a:off x="5564726" y="3339620"/>
            <a:ext cx="1020133" cy="1397961"/>
          </a:xfrm>
          <a:prstGeom prst="rect">
            <a:avLst/>
          </a:prstGeom>
        </p:spPr>
      </p:pic>
    </p:spTree>
    <p:extLst>
      <p:ext uri="{BB962C8B-B14F-4D97-AF65-F5344CB8AC3E}">
        <p14:creationId xmlns:p14="http://schemas.microsoft.com/office/powerpoint/2010/main" val="1768867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405F97F-F9D4-154B-B0A8-15712379F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
            <a:ext cx="13007973" cy="9751219"/>
          </a:xfrm>
          <a:prstGeom prst="rect">
            <a:avLst/>
          </a:prstGeom>
        </p:spPr>
      </p:pic>
      <p:pic>
        <p:nvPicPr>
          <p:cNvPr id="5" name="Bilde 4" descr="Et bilde som inneholder elektronikk, skjerm&#10;&#10;Automatisk generert beskrivelse">
            <a:extLst>
              <a:ext uri="{FF2B5EF4-FFF2-40B4-BE49-F238E27FC236}">
                <a16:creationId xmlns:a16="http://schemas.microsoft.com/office/drawing/2014/main" id="{DE3A15FB-5C98-724B-83BF-B51AC21D6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999" y="6810233"/>
            <a:ext cx="1923002" cy="1487606"/>
          </a:xfrm>
          <a:prstGeom prst="rect">
            <a:avLst/>
          </a:prstGeom>
        </p:spPr>
      </p:pic>
      <p:sp>
        <p:nvSpPr>
          <p:cNvPr id="4" name="Rektangel 3">
            <a:extLst>
              <a:ext uri="{FF2B5EF4-FFF2-40B4-BE49-F238E27FC236}">
                <a16:creationId xmlns:a16="http://schemas.microsoft.com/office/drawing/2014/main" id="{05108676-B303-8F4F-8C17-328C2F90D38C}"/>
              </a:ext>
            </a:extLst>
          </p:cNvPr>
          <p:cNvSpPr/>
          <p:nvPr/>
        </p:nvSpPr>
        <p:spPr>
          <a:xfrm>
            <a:off x="10398265" y="406020"/>
            <a:ext cx="1178433" cy="30607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6000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000"/>
                                  </p:stCondLst>
                                  <p:childTnLst>
                                    <p:animMotion origin="layout" path="M -2.03125E-6 3.22917E-6 L -0.01745 0.00374 C -0.02209 0.00488 -0.02466 0.00569 -0.02722 0.00667 " pathEditMode="relative" rAng="0" ptsTypes="AAA">
                                      <p:cBhvr>
                                        <p:cTn id="6" dur="3000" fill="hold"/>
                                        <p:tgtEl>
                                          <p:spTgt spid="5"/>
                                        </p:tgtEl>
                                        <p:attrNameLst>
                                          <p:attrName>ppt_x</p:attrName>
                                          <p:attrName>ppt_y</p:attrName>
                                        </p:attrNameLst>
                                      </p:cBhvr>
                                      <p:rCtr x="-1367" y="3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2B59AE14-22A7-9E46-9087-2369645DD1D5}"/>
              </a:ext>
            </a:extLst>
          </p:cNvPr>
          <p:cNvSpPr txBox="1"/>
          <p:nvPr/>
        </p:nvSpPr>
        <p:spPr>
          <a:xfrm>
            <a:off x="9077103" y="5359568"/>
            <a:ext cx="3422382" cy="707886"/>
          </a:xfrm>
          <a:prstGeom prst="rect">
            <a:avLst/>
          </a:prstGeom>
          <a:noFill/>
        </p:spPr>
        <p:txBody>
          <a:bodyPr wrap="square" rtlCol="0">
            <a:spAutoFit/>
          </a:bodyPr>
          <a:lstStyle/>
          <a:p>
            <a:pPr algn="l"/>
            <a:r>
              <a:rPr lang="nb-NO" sz="2000" b="0" dirty="0">
                <a:latin typeface="Open Sans" panose="020B0606030504020204" pitchFamily="34" charset="0"/>
                <a:ea typeface="Open Sans" panose="020B0606030504020204" pitchFamily="34" charset="0"/>
                <a:cs typeface="Open Sans" panose="020B0606030504020204" pitchFamily="34" charset="0"/>
              </a:rPr>
              <a:t>Per Christian engasjerer en </a:t>
            </a:r>
            <a:r>
              <a:rPr lang="nb-NO" sz="2000" b="0" dirty="0" err="1">
                <a:latin typeface="Open Sans" panose="020B0606030504020204" pitchFamily="34" charset="0"/>
                <a:ea typeface="Open Sans" panose="020B0606030504020204" pitchFamily="34" charset="0"/>
                <a:cs typeface="Open Sans" panose="020B0606030504020204" pitchFamily="34" charset="0"/>
              </a:rPr>
              <a:t>arborist</a:t>
            </a:r>
            <a:r>
              <a:rPr lang="nb-NO" sz="2000" b="0" dirty="0">
                <a:latin typeface="Open Sans" panose="020B0606030504020204" pitchFamily="34" charset="0"/>
                <a:ea typeface="Open Sans" panose="020B0606030504020204" pitchFamily="34" charset="0"/>
                <a:cs typeface="Open Sans" panose="020B0606030504020204" pitchFamily="34" charset="0"/>
              </a:rPr>
              <a:t> til å se på eika.</a:t>
            </a:r>
          </a:p>
        </p:txBody>
      </p:sp>
      <p:pic>
        <p:nvPicPr>
          <p:cNvPr id="3" name="Bilde 2">
            <a:extLst>
              <a:ext uri="{FF2B5EF4-FFF2-40B4-BE49-F238E27FC236}">
                <a16:creationId xmlns:a16="http://schemas.microsoft.com/office/drawing/2014/main" id="{06BBBBB4-5F42-F74F-93A4-A9E72DDAE7F8}"/>
              </a:ext>
            </a:extLst>
          </p:cNvPr>
          <p:cNvPicPr>
            <a:picLocks noChangeAspect="1"/>
          </p:cNvPicPr>
          <p:nvPr/>
        </p:nvPicPr>
        <p:blipFill>
          <a:blip r:embed="rId3"/>
          <a:stretch>
            <a:fillRect/>
          </a:stretch>
        </p:blipFill>
        <p:spPr>
          <a:xfrm>
            <a:off x="7357702" y="4678680"/>
            <a:ext cx="1384686" cy="3475844"/>
          </a:xfrm>
          <a:prstGeom prst="rect">
            <a:avLst/>
          </a:prstGeom>
        </p:spPr>
      </p:pic>
      <p:pic>
        <p:nvPicPr>
          <p:cNvPr id="4" name="Bilde 3">
            <a:extLst>
              <a:ext uri="{FF2B5EF4-FFF2-40B4-BE49-F238E27FC236}">
                <a16:creationId xmlns:a16="http://schemas.microsoft.com/office/drawing/2014/main" id="{A73CF5A7-E11B-B847-9FEF-A8DF8AC69961}"/>
              </a:ext>
            </a:extLst>
          </p:cNvPr>
          <p:cNvPicPr>
            <a:picLocks noChangeAspect="1"/>
          </p:cNvPicPr>
          <p:nvPr/>
        </p:nvPicPr>
        <p:blipFill>
          <a:blip r:embed="rId4"/>
          <a:stretch>
            <a:fillRect/>
          </a:stretch>
        </p:blipFill>
        <p:spPr>
          <a:xfrm>
            <a:off x="167640" y="1526747"/>
            <a:ext cx="7190062" cy="5117894"/>
          </a:xfrm>
          <a:prstGeom prst="rect">
            <a:avLst/>
          </a:prstGeom>
        </p:spPr>
      </p:pic>
      <p:sp>
        <p:nvSpPr>
          <p:cNvPr id="7" name="Rektangel med klippede hjørner på samme side 6">
            <a:extLst>
              <a:ext uri="{FF2B5EF4-FFF2-40B4-BE49-F238E27FC236}">
                <a16:creationId xmlns:a16="http://schemas.microsoft.com/office/drawing/2014/main" id="{93ED87B6-F65C-7443-A2C1-A47845E09224}"/>
              </a:ext>
            </a:extLst>
          </p:cNvPr>
          <p:cNvSpPr/>
          <p:nvPr/>
        </p:nvSpPr>
        <p:spPr>
          <a:xfrm>
            <a:off x="1734642" y="4572000"/>
            <a:ext cx="847310" cy="1844602"/>
          </a:xfrm>
          <a:prstGeom prst="snip2SameRect">
            <a:avLst/>
          </a:prstGeom>
          <a:solidFill>
            <a:srgbClr val="E5F0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Bitmap.png" descr="Bitmap.png">
            <a:extLst>
              <a:ext uri="{FF2B5EF4-FFF2-40B4-BE49-F238E27FC236}">
                <a16:creationId xmlns:a16="http://schemas.microsoft.com/office/drawing/2014/main" id="{DD659367-AC01-8943-9CA0-BC7855D0453F}"/>
              </a:ext>
            </a:extLst>
          </p:cNvPr>
          <p:cNvPicPr>
            <a:picLocks noChangeAspect="1"/>
          </p:cNvPicPr>
          <p:nvPr/>
        </p:nvPicPr>
        <p:blipFill>
          <a:blip r:embed="rId5">
            <a:extLst/>
          </a:blip>
          <a:stretch>
            <a:fillRect/>
          </a:stretch>
        </p:blipFill>
        <p:spPr>
          <a:xfrm flipH="1">
            <a:off x="1798141" y="4678680"/>
            <a:ext cx="847310" cy="2269762"/>
          </a:xfrm>
          <a:prstGeom prst="rect">
            <a:avLst/>
          </a:prstGeom>
          <a:ln w="12700">
            <a:miter lim="400000"/>
          </a:ln>
        </p:spPr>
      </p:pic>
      <p:sp>
        <p:nvSpPr>
          <p:cNvPr id="8" name="Rektangel 7">
            <a:extLst>
              <a:ext uri="{FF2B5EF4-FFF2-40B4-BE49-F238E27FC236}">
                <a16:creationId xmlns:a16="http://schemas.microsoft.com/office/drawing/2014/main" id="{AF864633-B236-E54C-A43B-736D2E668E0F}"/>
              </a:ext>
            </a:extLst>
          </p:cNvPr>
          <p:cNvSpPr/>
          <p:nvPr/>
        </p:nvSpPr>
        <p:spPr>
          <a:xfrm>
            <a:off x="628202" y="7303523"/>
            <a:ext cx="5521029" cy="923330"/>
          </a:xfrm>
          <a:prstGeom prst="rect">
            <a:avLst/>
          </a:prstGeom>
        </p:spPr>
        <p:txBody>
          <a:bodyPr wrap="square">
            <a:spAutoFit/>
          </a:bodyPr>
          <a:lstStyle/>
          <a:p>
            <a:pPr algn="l"/>
            <a:r>
              <a:rPr lang="nb-NO" sz="1800" b="0" dirty="0" err="1">
                <a:latin typeface="-webkit-standard"/>
              </a:rPr>
              <a:t>Arboristen</a:t>
            </a:r>
            <a:r>
              <a:rPr lang="nb-NO" sz="1800" b="0" dirty="0">
                <a:latin typeface="-webkit-standard"/>
              </a:rPr>
              <a:t> gjør sine undersøkelser og mener at rotsystemet ikke vil ta noen skade, så lenge det ikke graves nærmere enn 8m på østsiden av eika.</a:t>
            </a:r>
            <a:endParaRPr lang="nb-NO" sz="1800" dirty="0"/>
          </a:p>
        </p:txBody>
      </p:sp>
    </p:spTree>
    <p:extLst>
      <p:ext uri="{BB962C8B-B14F-4D97-AF65-F5344CB8AC3E}">
        <p14:creationId xmlns:p14="http://schemas.microsoft.com/office/powerpoint/2010/main" val="2759463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500"/>
                            </p:stCondLst>
                            <p:childTnLst>
                              <p:par>
                                <p:cTn id="12" presetID="10" presetClass="entr" presetSubtype="0" fill="hold" grpId="0" nodeType="afterEffect">
                                  <p:stCondLst>
                                    <p:cond delay="2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405F97F-F9D4-154B-B0A8-15712379F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
            <a:ext cx="13007973" cy="9751219"/>
          </a:xfrm>
          <a:prstGeom prst="rect">
            <a:avLst/>
          </a:prstGeom>
        </p:spPr>
      </p:pic>
      <p:pic>
        <p:nvPicPr>
          <p:cNvPr id="5" name="Bilde 4" descr="Et bilde som inneholder elektronikk, skjerm&#10;&#10;Automatisk generert beskrivelse">
            <a:extLst>
              <a:ext uri="{FF2B5EF4-FFF2-40B4-BE49-F238E27FC236}">
                <a16:creationId xmlns:a16="http://schemas.microsoft.com/office/drawing/2014/main" id="{DE3A15FB-5C98-724B-83BF-B51AC21D6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799" y="6861033"/>
            <a:ext cx="1923002" cy="1487606"/>
          </a:xfrm>
          <a:prstGeom prst="rect">
            <a:avLst/>
          </a:prstGeom>
        </p:spPr>
      </p:pic>
      <p:sp>
        <p:nvSpPr>
          <p:cNvPr id="4" name="Rektangel 3">
            <a:extLst>
              <a:ext uri="{FF2B5EF4-FFF2-40B4-BE49-F238E27FC236}">
                <a16:creationId xmlns:a16="http://schemas.microsoft.com/office/drawing/2014/main" id="{EF05E7C5-8135-C34B-935F-BC73BE1C2FF2}"/>
              </a:ext>
            </a:extLst>
          </p:cNvPr>
          <p:cNvSpPr/>
          <p:nvPr/>
        </p:nvSpPr>
        <p:spPr>
          <a:xfrm>
            <a:off x="10398265" y="406020"/>
            <a:ext cx="1178433" cy="30607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633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500"/>
                                  </p:stCondLst>
                                  <p:childTnLst>
                                    <p:animMotion origin="layout" path="M -0.00037 -0.00488 L -0.04724 0.00033 L -0.04724 0.00033 " pathEditMode="relative" ptsTypes="A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B525D2F-42EB-6E4D-B854-DF46FA79CC44}"/>
              </a:ext>
            </a:extLst>
          </p:cNvPr>
          <p:cNvPicPr>
            <a:picLocks noChangeAspect="1"/>
          </p:cNvPicPr>
          <p:nvPr/>
        </p:nvPicPr>
        <p:blipFill>
          <a:blip r:embed="rId3"/>
          <a:stretch>
            <a:fillRect/>
          </a:stretch>
        </p:blipFill>
        <p:spPr>
          <a:xfrm>
            <a:off x="2503810" y="851816"/>
            <a:ext cx="5566724" cy="3962400"/>
          </a:xfrm>
          <a:prstGeom prst="rect">
            <a:avLst/>
          </a:prstGeom>
        </p:spPr>
      </p:pic>
      <p:sp>
        <p:nvSpPr>
          <p:cNvPr id="4" name="Friform 3">
            <a:extLst>
              <a:ext uri="{FF2B5EF4-FFF2-40B4-BE49-F238E27FC236}">
                <a16:creationId xmlns:a16="http://schemas.microsoft.com/office/drawing/2014/main" id="{982F08AD-7416-2D40-8A85-0B1752A2DA68}"/>
              </a:ext>
            </a:extLst>
          </p:cNvPr>
          <p:cNvSpPr/>
          <p:nvPr/>
        </p:nvSpPr>
        <p:spPr>
          <a:xfrm>
            <a:off x="5321300" y="1600200"/>
            <a:ext cx="2933700" cy="2730500"/>
          </a:xfrm>
          <a:custGeom>
            <a:avLst/>
            <a:gdLst>
              <a:gd name="connsiteX0" fmla="*/ 0 w 2933700"/>
              <a:gd name="connsiteY0" fmla="*/ 1422400 h 2730500"/>
              <a:gd name="connsiteX1" fmla="*/ 990600 w 2933700"/>
              <a:gd name="connsiteY1" fmla="*/ 927100 h 2730500"/>
              <a:gd name="connsiteX2" fmla="*/ 1854200 w 2933700"/>
              <a:gd name="connsiteY2" fmla="*/ 0 h 2730500"/>
              <a:gd name="connsiteX3" fmla="*/ 2844800 w 2933700"/>
              <a:gd name="connsiteY3" fmla="*/ 635000 h 2730500"/>
              <a:gd name="connsiteX4" fmla="*/ 2933700 w 2933700"/>
              <a:gd name="connsiteY4" fmla="*/ 1536700 h 2730500"/>
              <a:gd name="connsiteX5" fmla="*/ 2501900 w 2933700"/>
              <a:gd name="connsiteY5" fmla="*/ 2324100 h 2730500"/>
              <a:gd name="connsiteX6" fmla="*/ 914400 w 2933700"/>
              <a:gd name="connsiteY6" fmla="*/ 2730500 h 2730500"/>
              <a:gd name="connsiteX7" fmla="*/ 444500 w 2933700"/>
              <a:gd name="connsiteY7" fmla="*/ 2679700 h 2730500"/>
              <a:gd name="connsiteX8" fmla="*/ 508000 w 2933700"/>
              <a:gd name="connsiteY8" fmla="*/ 1460500 h 2730500"/>
              <a:gd name="connsiteX9" fmla="*/ 0 w 2933700"/>
              <a:gd name="connsiteY9" fmla="*/ 1524000 h 2730500"/>
              <a:gd name="connsiteX10" fmla="*/ 0 w 2933700"/>
              <a:gd name="connsiteY10" fmla="*/ 14224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3700" h="2730500">
                <a:moveTo>
                  <a:pt x="0" y="1422400"/>
                </a:moveTo>
                <a:lnTo>
                  <a:pt x="990600" y="927100"/>
                </a:lnTo>
                <a:lnTo>
                  <a:pt x="1854200" y="0"/>
                </a:lnTo>
                <a:lnTo>
                  <a:pt x="2844800" y="635000"/>
                </a:lnTo>
                <a:lnTo>
                  <a:pt x="2933700" y="1536700"/>
                </a:lnTo>
                <a:lnTo>
                  <a:pt x="2501900" y="2324100"/>
                </a:lnTo>
                <a:lnTo>
                  <a:pt x="914400" y="2730500"/>
                </a:lnTo>
                <a:lnTo>
                  <a:pt x="444500" y="2679700"/>
                </a:lnTo>
                <a:lnTo>
                  <a:pt x="508000" y="1460500"/>
                </a:lnTo>
                <a:lnTo>
                  <a:pt x="0" y="1524000"/>
                </a:lnTo>
                <a:lnTo>
                  <a:pt x="0" y="1422400"/>
                </a:lnTo>
                <a:close/>
              </a:path>
            </a:pathLst>
          </a:custGeom>
          <a:solidFill>
            <a:srgbClr val="E5F0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Friform 2">
            <a:extLst>
              <a:ext uri="{FF2B5EF4-FFF2-40B4-BE49-F238E27FC236}">
                <a16:creationId xmlns:a16="http://schemas.microsoft.com/office/drawing/2014/main" id="{23A81E09-4027-6646-BEB3-543A646D3E25}"/>
              </a:ext>
            </a:extLst>
          </p:cNvPr>
          <p:cNvSpPr/>
          <p:nvPr/>
        </p:nvSpPr>
        <p:spPr>
          <a:xfrm>
            <a:off x="2133600" y="2692400"/>
            <a:ext cx="3048000" cy="2260600"/>
          </a:xfrm>
          <a:custGeom>
            <a:avLst/>
            <a:gdLst>
              <a:gd name="connsiteX0" fmla="*/ 342900 w 3048000"/>
              <a:gd name="connsiteY0" fmla="*/ 12700 h 2260600"/>
              <a:gd name="connsiteX1" fmla="*/ 2628900 w 3048000"/>
              <a:gd name="connsiteY1" fmla="*/ 0 h 2260600"/>
              <a:gd name="connsiteX2" fmla="*/ 3048000 w 3048000"/>
              <a:gd name="connsiteY2" fmla="*/ 673100 h 2260600"/>
              <a:gd name="connsiteX3" fmla="*/ 3048000 w 3048000"/>
              <a:gd name="connsiteY3" fmla="*/ 812800 h 2260600"/>
              <a:gd name="connsiteX4" fmla="*/ 2705100 w 3048000"/>
              <a:gd name="connsiteY4" fmla="*/ 825500 h 2260600"/>
              <a:gd name="connsiteX5" fmla="*/ 2743200 w 3048000"/>
              <a:gd name="connsiteY5" fmla="*/ 2171700 h 2260600"/>
              <a:gd name="connsiteX6" fmla="*/ 393700 w 3048000"/>
              <a:gd name="connsiteY6" fmla="*/ 2260600 h 2260600"/>
              <a:gd name="connsiteX7" fmla="*/ 0 w 3048000"/>
              <a:gd name="connsiteY7" fmla="*/ 368300 h 2260600"/>
              <a:gd name="connsiteX8" fmla="*/ 342900 w 3048000"/>
              <a:gd name="connsiteY8" fmla="*/ 12700 h 22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2260600">
                <a:moveTo>
                  <a:pt x="342900" y="12700"/>
                </a:moveTo>
                <a:lnTo>
                  <a:pt x="2628900" y="0"/>
                </a:lnTo>
                <a:lnTo>
                  <a:pt x="3048000" y="673100"/>
                </a:lnTo>
                <a:lnTo>
                  <a:pt x="3048000" y="812800"/>
                </a:lnTo>
                <a:lnTo>
                  <a:pt x="2705100" y="825500"/>
                </a:lnTo>
                <a:lnTo>
                  <a:pt x="2743200" y="2171700"/>
                </a:lnTo>
                <a:lnTo>
                  <a:pt x="393700" y="2260600"/>
                </a:lnTo>
                <a:lnTo>
                  <a:pt x="0" y="368300"/>
                </a:lnTo>
                <a:lnTo>
                  <a:pt x="342900" y="12700"/>
                </a:lnTo>
                <a:close/>
              </a:path>
            </a:pathLst>
          </a:custGeom>
          <a:solidFill>
            <a:srgbClr val="E5F0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Bilde 4">
            <a:extLst>
              <a:ext uri="{FF2B5EF4-FFF2-40B4-BE49-F238E27FC236}">
                <a16:creationId xmlns:a16="http://schemas.microsoft.com/office/drawing/2014/main" id="{1C614512-8902-4742-9750-8B536658DA6A}"/>
              </a:ext>
            </a:extLst>
          </p:cNvPr>
          <p:cNvPicPr>
            <a:picLocks noChangeAspect="1"/>
          </p:cNvPicPr>
          <p:nvPr/>
        </p:nvPicPr>
        <p:blipFill>
          <a:blip r:embed="rId4"/>
          <a:stretch>
            <a:fillRect/>
          </a:stretch>
        </p:blipFill>
        <p:spPr>
          <a:xfrm flipH="1">
            <a:off x="4476679" y="4275608"/>
            <a:ext cx="3204691" cy="3952825"/>
          </a:xfrm>
          <a:prstGeom prst="rect">
            <a:avLst/>
          </a:prstGeom>
        </p:spPr>
      </p:pic>
      <p:pic>
        <p:nvPicPr>
          <p:cNvPr id="7" name="Bilde 6">
            <a:extLst>
              <a:ext uri="{FF2B5EF4-FFF2-40B4-BE49-F238E27FC236}">
                <a16:creationId xmlns:a16="http://schemas.microsoft.com/office/drawing/2014/main" id="{A7C9015A-70A6-924D-9388-A4280E8393F8}"/>
              </a:ext>
            </a:extLst>
          </p:cNvPr>
          <p:cNvPicPr>
            <a:picLocks noChangeAspect="1"/>
          </p:cNvPicPr>
          <p:nvPr/>
        </p:nvPicPr>
        <p:blipFill>
          <a:blip r:embed="rId5"/>
          <a:stretch>
            <a:fillRect/>
          </a:stretch>
        </p:blipFill>
        <p:spPr>
          <a:xfrm>
            <a:off x="537008" y="2380929"/>
            <a:ext cx="4726611" cy="2762586"/>
          </a:xfrm>
          <a:prstGeom prst="rect">
            <a:avLst/>
          </a:prstGeom>
        </p:spPr>
      </p:pic>
      <p:pic>
        <p:nvPicPr>
          <p:cNvPr id="9" name="Bilde 8">
            <a:extLst>
              <a:ext uri="{FF2B5EF4-FFF2-40B4-BE49-F238E27FC236}">
                <a16:creationId xmlns:a16="http://schemas.microsoft.com/office/drawing/2014/main" id="{6E1241A4-DA60-0142-A3C6-4B9A9BC2A722}"/>
              </a:ext>
            </a:extLst>
          </p:cNvPr>
          <p:cNvPicPr>
            <a:picLocks noChangeAspect="1"/>
          </p:cNvPicPr>
          <p:nvPr/>
        </p:nvPicPr>
        <p:blipFill>
          <a:blip r:embed="rId6"/>
          <a:stretch>
            <a:fillRect/>
          </a:stretch>
        </p:blipFill>
        <p:spPr>
          <a:xfrm>
            <a:off x="5263619" y="1525167"/>
            <a:ext cx="5848189" cy="3837232"/>
          </a:xfrm>
          <a:prstGeom prst="rect">
            <a:avLst/>
          </a:prstGeom>
        </p:spPr>
      </p:pic>
      <p:pic>
        <p:nvPicPr>
          <p:cNvPr id="11" name="Bilde 10">
            <a:extLst>
              <a:ext uri="{FF2B5EF4-FFF2-40B4-BE49-F238E27FC236}">
                <a16:creationId xmlns:a16="http://schemas.microsoft.com/office/drawing/2014/main" id="{EAD2504F-027E-874E-987E-CEBA85EB8AE5}"/>
              </a:ext>
            </a:extLst>
          </p:cNvPr>
          <p:cNvPicPr>
            <a:picLocks noChangeAspect="1"/>
          </p:cNvPicPr>
          <p:nvPr/>
        </p:nvPicPr>
        <p:blipFill>
          <a:blip r:embed="rId7"/>
          <a:stretch>
            <a:fillRect/>
          </a:stretch>
        </p:blipFill>
        <p:spPr>
          <a:xfrm>
            <a:off x="2871941" y="4354539"/>
            <a:ext cx="1376102" cy="3759901"/>
          </a:xfrm>
          <a:prstGeom prst="rect">
            <a:avLst/>
          </a:prstGeom>
        </p:spPr>
      </p:pic>
      <p:sp>
        <p:nvSpPr>
          <p:cNvPr id="10" name="Rektangel med klippede hjørner på samme side 9">
            <a:extLst>
              <a:ext uri="{FF2B5EF4-FFF2-40B4-BE49-F238E27FC236}">
                <a16:creationId xmlns:a16="http://schemas.microsoft.com/office/drawing/2014/main" id="{956F9B96-721A-1C47-981D-73B80C5CE2CE}"/>
              </a:ext>
            </a:extLst>
          </p:cNvPr>
          <p:cNvSpPr/>
          <p:nvPr/>
        </p:nvSpPr>
        <p:spPr>
          <a:xfrm>
            <a:off x="8767079" y="4814216"/>
            <a:ext cx="1037321" cy="548183"/>
          </a:xfrm>
          <a:prstGeom prst="snip2SameRect">
            <a:avLst/>
          </a:prstGeom>
          <a:solidFill>
            <a:srgbClr val="E5F0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Bilde 7">
            <a:extLst>
              <a:ext uri="{FF2B5EF4-FFF2-40B4-BE49-F238E27FC236}">
                <a16:creationId xmlns:a16="http://schemas.microsoft.com/office/drawing/2014/main" id="{F1688F1D-A753-0B4F-B16D-ADEC8A381A8C}"/>
              </a:ext>
            </a:extLst>
          </p:cNvPr>
          <p:cNvPicPr>
            <a:picLocks noChangeAspect="1"/>
          </p:cNvPicPr>
          <p:nvPr/>
        </p:nvPicPr>
        <p:blipFill>
          <a:blip r:embed="rId8"/>
          <a:stretch>
            <a:fillRect/>
          </a:stretch>
        </p:blipFill>
        <p:spPr>
          <a:xfrm>
            <a:off x="8481024" y="4301008"/>
            <a:ext cx="1509206" cy="3788415"/>
          </a:xfrm>
          <a:prstGeom prst="rect">
            <a:avLst/>
          </a:prstGeom>
        </p:spPr>
      </p:pic>
    </p:spTree>
    <p:extLst>
      <p:ext uri="{BB962C8B-B14F-4D97-AF65-F5344CB8AC3E}">
        <p14:creationId xmlns:p14="http://schemas.microsoft.com/office/powerpoint/2010/main" val="10216014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832DABB-1CF4-064E-AD8B-7AA76E0C82C4}"/>
              </a:ext>
            </a:extLst>
          </p:cNvPr>
          <p:cNvPicPr>
            <a:picLocks noChangeAspect="1"/>
          </p:cNvPicPr>
          <p:nvPr/>
        </p:nvPicPr>
        <p:blipFill>
          <a:blip r:embed="rId3"/>
          <a:stretch>
            <a:fillRect/>
          </a:stretch>
        </p:blipFill>
        <p:spPr>
          <a:xfrm>
            <a:off x="-693" y="1"/>
            <a:ext cx="13005493" cy="9753600"/>
          </a:xfrm>
          <a:prstGeom prst="rect">
            <a:avLst/>
          </a:prstGeom>
        </p:spPr>
      </p:pic>
      <p:pic>
        <p:nvPicPr>
          <p:cNvPr id="2" name="Bilde 1">
            <a:extLst>
              <a:ext uri="{FF2B5EF4-FFF2-40B4-BE49-F238E27FC236}">
                <a16:creationId xmlns:a16="http://schemas.microsoft.com/office/drawing/2014/main" id="{E51E79C6-6E10-5344-8191-854093DEDFD6}"/>
              </a:ext>
            </a:extLst>
          </p:cNvPr>
          <p:cNvPicPr>
            <a:picLocks noChangeAspect="1"/>
          </p:cNvPicPr>
          <p:nvPr/>
        </p:nvPicPr>
        <p:blipFill rotWithShape="1">
          <a:blip r:embed="rId4"/>
          <a:srcRect l="5774" t="11557" r="5655" b="13190"/>
          <a:stretch/>
        </p:blipFill>
        <p:spPr>
          <a:xfrm>
            <a:off x="-693" y="2107096"/>
            <a:ext cx="13004800" cy="6215269"/>
          </a:xfrm>
          <a:prstGeom prst="rect">
            <a:avLst/>
          </a:prstGeom>
        </p:spPr>
      </p:pic>
    </p:spTree>
    <p:extLst>
      <p:ext uri="{BB962C8B-B14F-4D97-AF65-F5344CB8AC3E}">
        <p14:creationId xmlns:p14="http://schemas.microsoft.com/office/powerpoint/2010/main" val="1547028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Bilderesultat for eik norge">
            <a:extLst>
              <a:ext uri="{FF2B5EF4-FFF2-40B4-BE49-F238E27FC236}">
                <a16:creationId xmlns:a16="http://schemas.microsoft.com/office/drawing/2014/main" id="{680C5750-B6F5-6841-89BE-A641256BD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8955"/>
            <a:ext cx="13004780" cy="975359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943917" y="3860154"/>
            <a:ext cx="6060883" cy="59023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68580" tIns="34290" rIns="68580" bIns="34290" rtlCol="0" anchor="t">
            <a:normAutofit/>
          </a:bodyPr>
          <a:lstStyle/>
          <a:p>
            <a:pPr marL="0" marR="0" lvl="0" indent="0" algn="ctr" defTabSz="584200" rtl="0" eaLnBrk="1" fontAlgn="auto" latinLnBrk="0" hangingPunct="0">
              <a:lnSpc>
                <a:spcPct val="100000"/>
              </a:lnSpc>
              <a:spcBef>
                <a:spcPts val="0"/>
              </a:spcBef>
              <a:spcAft>
                <a:spcPts val="750"/>
              </a:spcAft>
              <a:buClr>
                <a:srgbClr val="000000"/>
              </a:buClr>
              <a:buSzPct val="100000"/>
              <a:buFontTx/>
              <a:buNone/>
              <a:tabLst/>
              <a:defRPr/>
            </a:pPr>
            <a:endParaRPr kumimoji="0" lang="en-US" sz="1200" b="1" i="0" u="none" strike="noStrike" kern="0" cap="all"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3" name="TekstSylinder 2">
            <a:extLst>
              <a:ext uri="{FF2B5EF4-FFF2-40B4-BE49-F238E27FC236}">
                <a16:creationId xmlns:a16="http://schemas.microsoft.com/office/drawing/2014/main" id="{35CBBB9E-D9BA-7A4E-AD9A-AAC5600274F2}"/>
              </a:ext>
            </a:extLst>
          </p:cNvPr>
          <p:cNvSpPr txBox="1"/>
          <p:nvPr/>
        </p:nvSpPr>
        <p:spPr>
          <a:xfrm>
            <a:off x="7547318" y="5310710"/>
            <a:ext cx="5275808" cy="195632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Historien</a:t>
            </a:r>
            <a:r>
              <a:rPr kumimoji="0" lang="en-US" sz="3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om </a:t>
            </a:r>
            <a:r>
              <a:rPr kumimoji="0" lang="en-US" sz="32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Synnøve</a:t>
            </a:r>
            <a:r>
              <a:rPr kumimoji="0" lang="en-US" sz="3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32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og</a:t>
            </a:r>
            <a:r>
              <a:rPr kumimoji="0" lang="en-US" sz="3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den </a:t>
            </a:r>
            <a:r>
              <a:rPr kumimoji="0" lang="en-US" sz="32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hule</a:t>
            </a:r>
            <a:r>
              <a:rPr kumimoji="0" lang="en-US" sz="3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32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eika</a:t>
            </a:r>
            <a:endParaRPr kumimoji="0" lang="en-US" sz="3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endParaRPr>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86333" y="7330439"/>
            <a:ext cx="997781"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91D7DAF8-87EB-F540-BE95-04842191DE18}"/>
              </a:ext>
            </a:extLst>
          </p:cNvPr>
          <p:cNvSpPr txBox="1"/>
          <p:nvPr/>
        </p:nvSpPr>
        <p:spPr>
          <a:xfrm>
            <a:off x="7547318" y="7084764"/>
            <a:ext cx="5275808" cy="195632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Hvordan</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temadata</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i</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digitale</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byggesøknads</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løsninger</a:t>
            </a:r>
            <a:r>
              <a:rPr lang="en-US" sz="1600" b="0" kern="1200" dirty="0">
                <a:latin typeface="Lato" panose="020F0502020204030203" pitchFamily="34" charset="0"/>
                <a:ea typeface="Lato" panose="020F0502020204030203" pitchFamily="34" charset="0"/>
                <a:cs typeface="Lato" panose="020F0502020204030203" pitchFamily="34" charset="0"/>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kan</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forenkle</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r>
              <a:rPr kumimoji="0" lang="en-US" sz="16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prosessen</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p>
        </p:txBody>
      </p:sp>
    </p:spTree>
    <p:extLst>
      <p:ext uri="{BB962C8B-B14F-4D97-AF65-F5344CB8AC3E}">
        <p14:creationId xmlns:p14="http://schemas.microsoft.com/office/powerpoint/2010/main" val="17456227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EAD2504F-027E-874E-987E-CEBA85EB8AE5}"/>
              </a:ext>
            </a:extLst>
          </p:cNvPr>
          <p:cNvPicPr>
            <a:picLocks noChangeAspect="1"/>
          </p:cNvPicPr>
          <p:nvPr/>
        </p:nvPicPr>
        <p:blipFill>
          <a:blip r:embed="rId3"/>
          <a:stretch>
            <a:fillRect/>
          </a:stretch>
        </p:blipFill>
        <p:spPr>
          <a:xfrm>
            <a:off x="3179558" y="4335165"/>
            <a:ext cx="1376102" cy="3759901"/>
          </a:xfrm>
          <a:prstGeom prst="rect">
            <a:avLst/>
          </a:prstGeom>
        </p:spPr>
      </p:pic>
      <p:sp>
        <p:nvSpPr>
          <p:cNvPr id="12" name="TekstSylinder 11">
            <a:extLst>
              <a:ext uri="{FF2B5EF4-FFF2-40B4-BE49-F238E27FC236}">
                <a16:creationId xmlns:a16="http://schemas.microsoft.com/office/drawing/2014/main" id="{760A231F-83C5-4940-8439-24F4D3B6D60F}"/>
              </a:ext>
            </a:extLst>
          </p:cNvPr>
          <p:cNvSpPr txBox="1"/>
          <p:nvPr/>
        </p:nvSpPr>
        <p:spPr>
          <a:xfrm>
            <a:off x="2368157" y="3567269"/>
            <a:ext cx="2804160" cy="646331"/>
          </a:xfrm>
          <a:prstGeom prst="rect">
            <a:avLst/>
          </a:prstGeom>
          <a:noFill/>
        </p:spPr>
        <p:txBody>
          <a:bodyPr wrap="square" rtlCol="0">
            <a:spAutoFit/>
          </a:bodyPr>
          <a:lstStyle/>
          <a:p>
            <a:pPr algn="ctr"/>
            <a:r>
              <a:rPr lang="nb-NO" sz="1800" b="0" dirty="0">
                <a:latin typeface="Calibri" panose="020F0502020204030204" pitchFamily="34" charset="0"/>
                <a:cs typeface="Calibri" panose="020F0502020204030204" pitchFamily="34" charset="0"/>
              </a:rPr>
              <a:t>Synnøve (59)</a:t>
            </a:r>
          </a:p>
          <a:p>
            <a:pPr algn="ctr"/>
            <a:r>
              <a:rPr lang="nb-NO" sz="1800" b="0" dirty="0">
                <a:latin typeface="Calibri" panose="020F0502020204030204" pitchFamily="34" charset="0"/>
                <a:cs typeface="Calibri" panose="020F0502020204030204" pitchFamily="34" charset="0"/>
              </a:rPr>
              <a:t>Tannlege</a:t>
            </a:r>
          </a:p>
        </p:txBody>
      </p:sp>
    </p:spTree>
    <p:extLst>
      <p:ext uri="{BB962C8B-B14F-4D97-AF65-F5344CB8AC3E}">
        <p14:creationId xmlns:p14="http://schemas.microsoft.com/office/powerpoint/2010/main" val="33284427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EAD2504F-027E-874E-987E-CEBA85EB8AE5}"/>
              </a:ext>
            </a:extLst>
          </p:cNvPr>
          <p:cNvPicPr>
            <a:picLocks noChangeAspect="1"/>
          </p:cNvPicPr>
          <p:nvPr/>
        </p:nvPicPr>
        <p:blipFill>
          <a:blip r:embed="rId3"/>
          <a:stretch>
            <a:fillRect/>
          </a:stretch>
        </p:blipFill>
        <p:spPr>
          <a:xfrm>
            <a:off x="3179558" y="4335165"/>
            <a:ext cx="1376102" cy="3759901"/>
          </a:xfrm>
          <a:prstGeom prst="rect">
            <a:avLst/>
          </a:prstGeom>
        </p:spPr>
      </p:pic>
      <p:pic>
        <p:nvPicPr>
          <p:cNvPr id="3" name="Bilde 2">
            <a:extLst>
              <a:ext uri="{FF2B5EF4-FFF2-40B4-BE49-F238E27FC236}">
                <a16:creationId xmlns:a16="http://schemas.microsoft.com/office/drawing/2014/main" id="{0D126D70-AFDF-3B4D-8591-28A8F2EEFF17}"/>
              </a:ext>
            </a:extLst>
          </p:cNvPr>
          <p:cNvPicPr>
            <a:picLocks noChangeAspect="1"/>
          </p:cNvPicPr>
          <p:nvPr/>
        </p:nvPicPr>
        <p:blipFill>
          <a:blip r:embed="rId4"/>
          <a:stretch>
            <a:fillRect/>
          </a:stretch>
        </p:blipFill>
        <p:spPr>
          <a:xfrm>
            <a:off x="6266967" y="1525166"/>
            <a:ext cx="5852406" cy="3840000"/>
          </a:xfrm>
          <a:prstGeom prst="rect">
            <a:avLst/>
          </a:prstGeom>
        </p:spPr>
      </p:pic>
      <p:sp>
        <p:nvSpPr>
          <p:cNvPr id="8" name="TekstSylinder 7">
            <a:extLst>
              <a:ext uri="{FF2B5EF4-FFF2-40B4-BE49-F238E27FC236}">
                <a16:creationId xmlns:a16="http://schemas.microsoft.com/office/drawing/2014/main" id="{85E8525C-3BA3-F249-865E-739206F0D897}"/>
              </a:ext>
            </a:extLst>
          </p:cNvPr>
          <p:cNvSpPr txBox="1"/>
          <p:nvPr/>
        </p:nvSpPr>
        <p:spPr>
          <a:xfrm>
            <a:off x="326236" y="5632854"/>
            <a:ext cx="2678321" cy="2585323"/>
          </a:xfrm>
          <a:prstGeom prst="rect">
            <a:avLst/>
          </a:prstGeom>
          <a:noFill/>
        </p:spPr>
        <p:txBody>
          <a:bodyPr wrap="square" rtlCol="0">
            <a:spAutoFit/>
          </a:bodyPr>
          <a:lstStyle/>
          <a:p>
            <a:pPr algn="l"/>
            <a:r>
              <a:rPr lang="nb-NO" sz="1800" b="0" dirty="0">
                <a:latin typeface="Open Sans" panose="020B0606030504020204" pitchFamily="34" charset="0"/>
                <a:ea typeface="Open Sans" panose="020B0606030504020204" pitchFamily="34" charset="0"/>
                <a:cs typeface="Open Sans" panose="020B0606030504020204" pitchFamily="34" charset="0"/>
              </a:rPr>
              <a:t>Hun tok over barndomshjemmet på Ullevål for noen år siden. </a:t>
            </a:r>
          </a:p>
          <a:p>
            <a:pPr algn="l"/>
            <a:endParaRPr lang="nb-NO" sz="1800" b="0" dirty="0">
              <a:latin typeface="Open Sans" panose="020B0606030504020204" pitchFamily="34" charset="0"/>
              <a:ea typeface="Open Sans" panose="020B0606030504020204" pitchFamily="34" charset="0"/>
              <a:cs typeface="Open Sans" panose="020B0606030504020204" pitchFamily="34" charset="0"/>
            </a:endParaRPr>
          </a:p>
          <a:p>
            <a:pPr algn="l"/>
            <a:r>
              <a:rPr lang="nb-NO" sz="1800" b="0" dirty="0">
                <a:latin typeface="Open Sans" panose="020B0606030504020204" pitchFamily="34" charset="0"/>
                <a:ea typeface="Open Sans" panose="020B0606030504020204" pitchFamily="34" charset="0"/>
                <a:cs typeface="Open Sans" panose="020B0606030504020204" pitchFamily="34" charset="0"/>
              </a:rPr>
              <a:t>Vedlikehold av huset og stell av den store hagen ble for mye for foreldrene hennes.</a:t>
            </a:r>
          </a:p>
        </p:txBody>
      </p:sp>
    </p:spTree>
    <p:extLst>
      <p:ext uri="{BB962C8B-B14F-4D97-AF65-F5344CB8AC3E}">
        <p14:creationId xmlns:p14="http://schemas.microsoft.com/office/powerpoint/2010/main" val="7376338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C614512-8902-4742-9750-8B536658DA6A}"/>
              </a:ext>
            </a:extLst>
          </p:cNvPr>
          <p:cNvPicPr>
            <a:picLocks noChangeAspect="1"/>
          </p:cNvPicPr>
          <p:nvPr/>
        </p:nvPicPr>
        <p:blipFill>
          <a:blip r:embed="rId3"/>
          <a:stretch>
            <a:fillRect/>
          </a:stretch>
        </p:blipFill>
        <p:spPr>
          <a:xfrm>
            <a:off x="7064938" y="4238704"/>
            <a:ext cx="3204691" cy="3952825"/>
          </a:xfrm>
          <a:prstGeom prst="rect">
            <a:avLst/>
          </a:prstGeom>
        </p:spPr>
      </p:pic>
      <p:pic>
        <p:nvPicPr>
          <p:cNvPr id="9" name="Bilde 8">
            <a:extLst>
              <a:ext uri="{FF2B5EF4-FFF2-40B4-BE49-F238E27FC236}">
                <a16:creationId xmlns:a16="http://schemas.microsoft.com/office/drawing/2014/main" id="{6E1241A4-DA60-0142-A3C6-4B9A9BC2A722}"/>
              </a:ext>
            </a:extLst>
          </p:cNvPr>
          <p:cNvPicPr>
            <a:picLocks noChangeAspect="1"/>
          </p:cNvPicPr>
          <p:nvPr/>
        </p:nvPicPr>
        <p:blipFill>
          <a:blip r:embed="rId4"/>
          <a:stretch>
            <a:fillRect/>
          </a:stretch>
        </p:blipFill>
        <p:spPr>
          <a:xfrm>
            <a:off x="6266968" y="1525167"/>
            <a:ext cx="5848189" cy="3837232"/>
          </a:xfrm>
          <a:prstGeom prst="rect">
            <a:avLst/>
          </a:prstGeom>
        </p:spPr>
      </p:pic>
      <p:pic>
        <p:nvPicPr>
          <p:cNvPr id="11" name="Bilde 10">
            <a:extLst>
              <a:ext uri="{FF2B5EF4-FFF2-40B4-BE49-F238E27FC236}">
                <a16:creationId xmlns:a16="http://schemas.microsoft.com/office/drawing/2014/main" id="{EAD2504F-027E-874E-987E-CEBA85EB8AE5}"/>
              </a:ext>
            </a:extLst>
          </p:cNvPr>
          <p:cNvPicPr>
            <a:picLocks noChangeAspect="1"/>
          </p:cNvPicPr>
          <p:nvPr/>
        </p:nvPicPr>
        <p:blipFill>
          <a:blip r:embed="rId5"/>
          <a:stretch>
            <a:fillRect/>
          </a:stretch>
        </p:blipFill>
        <p:spPr>
          <a:xfrm>
            <a:off x="3179558" y="4335165"/>
            <a:ext cx="1376102" cy="3759901"/>
          </a:xfrm>
          <a:prstGeom prst="rect">
            <a:avLst/>
          </a:prstGeom>
        </p:spPr>
      </p:pic>
      <p:sp>
        <p:nvSpPr>
          <p:cNvPr id="6" name="TekstSylinder 5">
            <a:extLst>
              <a:ext uri="{FF2B5EF4-FFF2-40B4-BE49-F238E27FC236}">
                <a16:creationId xmlns:a16="http://schemas.microsoft.com/office/drawing/2014/main" id="{9FE4394E-19D2-8947-82EE-FF600DC03529}"/>
              </a:ext>
            </a:extLst>
          </p:cNvPr>
          <p:cNvSpPr txBox="1"/>
          <p:nvPr/>
        </p:nvSpPr>
        <p:spPr>
          <a:xfrm>
            <a:off x="335338" y="5640216"/>
            <a:ext cx="2501049" cy="1754326"/>
          </a:xfrm>
          <a:prstGeom prst="rect">
            <a:avLst/>
          </a:prstGeom>
          <a:noFill/>
        </p:spPr>
        <p:txBody>
          <a:bodyPr wrap="square" rtlCol="0">
            <a:spAutoFit/>
          </a:bodyPr>
          <a:lstStyle/>
          <a:p>
            <a:pPr algn="l"/>
            <a:r>
              <a:rPr lang="nb-NO" sz="1800" b="0" dirty="0">
                <a:latin typeface="Open Sans" panose="020B0606030504020204" pitchFamily="34" charset="0"/>
                <a:ea typeface="Open Sans" panose="020B0606030504020204" pitchFamily="34" charset="0"/>
                <a:cs typeface="Open Sans" panose="020B0606030504020204" pitchFamily="34" charset="0"/>
              </a:rPr>
              <a:t>Synnøves datter har nå stiftet familie, og sammen planlegger de å bygge en ny bolig på den store tomta.</a:t>
            </a:r>
          </a:p>
        </p:txBody>
      </p:sp>
    </p:spTree>
    <p:extLst>
      <p:ext uri="{BB962C8B-B14F-4D97-AF65-F5344CB8AC3E}">
        <p14:creationId xmlns:p14="http://schemas.microsoft.com/office/powerpoint/2010/main" val="9676941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C614512-8902-4742-9750-8B536658DA6A}"/>
              </a:ext>
            </a:extLst>
          </p:cNvPr>
          <p:cNvPicPr>
            <a:picLocks noChangeAspect="1"/>
          </p:cNvPicPr>
          <p:nvPr/>
        </p:nvPicPr>
        <p:blipFill>
          <a:blip r:embed="rId3"/>
          <a:stretch>
            <a:fillRect/>
          </a:stretch>
        </p:blipFill>
        <p:spPr>
          <a:xfrm>
            <a:off x="7064938" y="4238704"/>
            <a:ext cx="3204691" cy="3952825"/>
          </a:xfrm>
          <a:prstGeom prst="rect">
            <a:avLst/>
          </a:prstGeom>
        </p:spPr>
      </p:pic>
      <p:pic>
        <p:nvPicPr>
          <p:cNvPr id="7" name="Bilde 6">
            <a:extLst>
              <a:ext uri="{FF2B5EF4-FFF2-40B4-BE49-F238E27FC236}">
                <a16:creationId xmlns:a16="http://schemas.microsoft.com/office/drawing/2014/main" id="{A7C9015A-70A6-924D-9388-A4280E8393F8}"/>
              </a:ext>
            </a:extLst>
          </p:cNvPr>
          <p:cNvPicPr>
            <a:picLocks noChangeAspect="1"/>
          </p:cNvPicPr>
          <p:nvPr/>
        </p:nvPicPr>
        <p:blipFill>
          <a:blip r:embed="rId4"/>
          <a:stretch>
            <a:fillRect/>
          </a:stretch>
        </p:blipFill>
        <p:spPr>
          <a:xfrm>
            <a:off x="844625" y="2361555"/>
            <a:ext cx="4726611" cy="2762586"/>
          </a:xfrm>
          <a:prstGeom prst="rect">
            <a:avLst/>
          </a:prstGeom>
        </p:spPr>
      </p:pic>
      <p:pic>
        <p:nvPicPr>
          <p:cNvPr id="9" name="Bilde 8">
            <a:extLst>
              <a:ext uri="{FF2B5EF4-FFF2-40B4-BE49-F238E27FC236}">
                <a16:creationId xmlns:a16="http://schemas.microsoft.com/office/drawing/2014/main" id="{6E1241A4-DA60-0142-A3C6-4B9A9BC2A722}"/>
              </a:ext>
            </a:extLst>
          </p:cNvPr>
          <p:cNvPicPr>
            <a:picLocks noChangeAspect="1"/>
          </p:cNvPicPr>
          <p:nvPr/>
        </p:nvPicPr>
        <p:blipFill>
          <a:blip r:embed="rId5"/>
          <a:stretch>
            <a:fillRect/>
          </a:stretch>
        </p:blipFill>
        <p:spPr>
          <a:xfrm>
            <a:off x="6266968" y="1525167"/>
            <a:ext cx="5848189" cy="3837232"/>
          </a:xfrm>
          <a:prstGeom prst="rect">
            <a:avLst/>
          </a:prstGeom>
        </p:spPr>
      </p:pic>
      <p:pic>
        <p:nvPicPr>
          <p:cNvPr id="11" name="Bilde 10">
            <a:extLst>
              <a:ext uri="{FF2B5EF4-FFF2-40B4-BE49-F238E27FC236}">
                <a16:creationId xmlns:a16="http://schemas.microsoft.com/office/drawing/2014/main" id="{EAD2504F-027E-874E-987E-CEBA85EB8AE5}"/>
              </a:ext>
            </a:extLst>
          </p:cNvPr>
          <p:cNvPicPr>
            <a:picLocks noChangeAspect="1"/>
          </p:cNvPicPr>
          <p:nvPr/>
        </p:nvPicPr>
        <p:blipFill>
          <a:blip r:embed="rId6"/>
          <a:stretch>
            <a:fillRect/>
          </a:stretch>
        </p:blipFill>
        <p:spPr>
          <a:xfrm>
            <a:off x="3179558" y="4335165"/>
            <a:ext cx="1376102" cy="3759901"/>
          </a:xfrm>
          <a:prstGeom prst="rect">
            <a:avLst/>
          </a:prstGeom>
        </p:spPr>
      </p:pic>
      <p:sp>
        <p:nvSpPr>
          <p:cNvPr id="6" name="TekstSylinder 5">
            <a:extLst>
              <a:ext uri="{FF2B5EF4-FFF2-40B4-BE49-F238E27FC236}">
                <a16:creationId xmlns:a16="http://schemas.microsoft.com/office/drawing/2014/main" id="{2B59AE14-22A7-9E46-9087-2369645DD1D5}"/>
              </a:ext>
            </a:extLst>
          </p:cNvPr>
          <p:cNvSpPr txBox="1"/>
          <p:nvPr/>
        </p:nvSpPr>
        <p:spPr>
          <a:xfrm>
            <a:off x="335338" y="5645313"/>
            <a:ext cx="2501049" cy="2031325"/>
          </a:xfrm>
          <a:prstGeom prst="rect">
            <a:avLst/>
          </a:prstGeom>
          <a:noFill/>
        </p:spPr>
        <p:txBody>
          <a:bodyPr wrap="square" rtlCol="0">
            <a:spAutoFit/>
          </a:bodyPr>
          <a:lstStyle/>
          <a:p>
            <a:pPr algn="l"/>
            <a:r>
              <a:rPr lang="nb-NO" sz="1800" b="0" dirty="0">
                <a:latin typeface="Open Sans" panose="020B0606030504020204" pitchFamily="34" charset="0"/>
                <a:ea typeface="Open Sans" panose="020B0606030504020204" pitchFamily="34" charset="0"/>
                <a:cs typeface="Open Sans" panose="020B0606030504020204" pitchFamily="34" charset="0"/>
              </a:rPr>
              <a:t>Synnøve har ikke behov for så mye plass og vil bo i den nye enheten, mens datteren og familien hennes vil ta over det gamle huset.</a:t>
            </a:r>
          </a:p>
        </p:txBody>
      </p:sp>
    </p:spTree>
    <p:extLst>
      <p:ext uri="{BB962C8B-B14F-4D97-AF65-F5344CB8AC3E}">
        <p14:creationId xmlns:p14="http://schemas.microsoft.com/office/powerpoint/2010/main" val="8816049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F0DC"/>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C614512-8902-4742-9750-8B536658DA6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72659" y="4238703"/>
            <a:ext cx="1789502" cy="3952825"/>
          </a:xfrm>
          <a:prstGeom prst="rect">
            <a:avLst/>
          </a:prstGeom>
        </p:spPr>
      </p:pic>
      <p:pic>
        <p:nvPicPr>
          <p:cNvPr id="11" name="Bilde 10">
            <a:extLst>
              <a:ext uri="{FF2B5EF4-FFF2-40B4-BE49-F238E27FC236}">
                <a16:creationId xmlns:a16="http://schemas.microsoft.com/office/drawing/2014/main" id="{EAD2504F-027E-874E-987E-CEBA85EB8AE5}"/>
              </a:ext>
            </a:extLst>
          </p:cNvPr>
          <p:cNvPicPr>
            <a:picLocks noChangeAspect="1"/>
          </p:cNvPicPr>
          <p:nvPr/>
        </p:nvPicPr>
        <p:blipFill>
          <a:blip r:embed="rId4"/>
          <a:stretch>
            <a:fillRect/>
          </a:stretch>
        </p:blipFill>
        <p:spPr>
          <a:xfrm>
            <a:off x="3982483" y="4335165"/>
            <a:ext cx="1376102" cy="3759901"/>
          </a:xfrm>
          <a:prstGeom prst="rect">
            <a:avLst/>
          </a:prstGeom>
        </p:spPr>
      </p:pic>
      <p:sp>
        <p:nvSpPr>
          <p:cNvPr id="6" name="TekstSylinder 5">
            <a:extLst>
              <a:ext uri="{FF2B5EF4-FFF2-40B4-BE49-F238E27FC236}">
                <a16:creationId xmlns:a16="http://schemas.microsoft.com/office/drawing/2014/main" id="{2B59AE14-22A7-9E46-9087-2369645DD1D5}"/>
              </a:ext>
            </a:extLst>
          </p:cNvPr>
          <p:cNvSpPr txBox="1"/>
          <p:nvPr/>
        </p:nvSpPr>
        <p:spPr>
          <a:xfrm>
            <a:off x="4856219" y="1694385"/>
            <a:ext cx="3422382" cy="2031325"/>
          </a:xfrm>
          <a:prstGeom prst="rect">
            <a:avLst/>
          </a:prstGeom>
          <a:noFill/>
        </p:spPr>
        <p:txBody>
          <a:bodyPr wrap="square" rtlCol="0">
            <a:spAutoFit/>
          </a:bodyPr>
          <a:lstStyle/>
          <a:p>
            <a:pPr algn="ctr"/>
            <a:r>
              <a:rPr lang="nb-NO" sz="1800" b="0" dirty="0">
                <a:latin typeface="Open Sans" panose="020B0606030504020204" pitchFamily="34" charset="0"/>
                <a:ea typeface="Open Sans" panose="020B0606030504020204" pitchFamily="34" charset="0"/>
                <a:cs typeface="Open Sans" panose="020B0606030504020204" pitchFamily="34" charset="0"/>
              </a:rPr>
              <a:t>De engasjerer en arkitekt Synnøve kjenner gjennom nettverket sitt, Per Christian.</a:t>
            </a:r>
          </a:p>
          <a:p>
            <a:pPr algn="ctr"/>
            <a:endParaRPr lang="nb-NO" sz="1800" b="0" dirty="0">
              <a:latin typeface="Open Sans" panose="020B0606030504020204" pitchFamily="34" charset="0"/>
              <a:ea typeface="Open Sans" panose="020B0606030504020204" pitchFamily="34" charset="0"/>
              <a:cs typeface="Open Sans" panose="020B0606030504020204" pitchFamily="34" charset="0"/>
            </a:endParaRPr>
          </a:p>
          <a:p>
            <a:pPr algn="ctr"/>
            <a:r>
              <a:rPr lang="nb-NO" sz="1800" b="0" dirty="0">
                <a:latin typeface="Open Sans" panose="020B0606030504020204" pitchFamily="34" charset="0"/>
                <a:ea typeface="Open Sans" panose="020B0606030504020204" pitchFamily="34" charset="0"/>
                <a:cs typeface="Open Sans" panose="020B0606030504020204" pitchFamily="34" charset="0"/>
              </a:rPr>
              <a:t>Sammen begynner Synnøve, datteren og Per Christian å diskutere løsninger.</a:t>
            </a:r>
          </a:p>
        </p:txBody>
      </p:sp>
      <p:pic>
        <p:nvPicPr>
          <p:cNvPr id="3" name="Bilde 2">
            <a:extLst>
              <a:ext uri="{FF2B5EF4-FFF2-40B4-BE49-F238E27FC236}">
                <a16:creationId xmlns:a16="http://schemas.microsoft.com/office/drawing/2014/main" id="{06BBBBB4-5F42-F74F-93A4-A9E72DDAE7F8}"/>
              </a:ext>
            </a:extLst>
          </p:cNvPr>
          <p:cNvPicPr>
            <a:picLocks noChangeAspect="1"/>
          </p:cNvPicPr>
          <p:nvPr/>
        </p:nvPicPr>
        <p:blipFill>
          <a:blip r:embed="rId5"/>
          <a:stretch>
            <a:fillRect/>
          </a:stretch>
        </p:blipFill>
        <p:spPr>
          <a:xfrm>
            <a:off x="7776235" y="4238703"/>
            <a:ext cx="1574702" cy="3952825"/>
          </a:xfrm>
          <a:prstGeom prst="rect">
            <a:avLst/>
          </a:prstGeom>
        </p:spPr>
      </p:pic>
    </p:spTree>
    <p:extLst>
      <p:ext uri="{BB962C8B-B14F-4D97-AF65-F5344CB8AC3E}">
        <p14:creationId xmlns:p14="http://schemas.microsoft.com/office/powerpoint/2010/main" val="1007433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DIBK 00 Start.png" descr="DIBK 00 Start.png"/>
          <p:cNvPicPr>
            <a:picLocks noChangeAspect="1"/>
          </p:cNvPicPr>
          <p:nvPr/>
        </p:nvPicPr>
        <p:blipFill>
          <a:blip r:embed="rId3">
            <a:extLst/>
          </a:blip>
          <a:srcRect b="19997"/>
          <a:stretch>
            <a:fillRect/>
          </a:stretch>
        </p:blipFill>
        <p:spPr>
          <a:xfrm>
            <a:off x="2831306" y="2035923"/>
            <a:ext cx="7342188" cy="4403277"/>
          </a:xfrm>
          <a:prstGeom prst="rect">
            <a:avLst/>
          </a:prstGeom>
          <a:ln w="12700">
            <a:miter lim="400000"/>
          </a:ln>
        </p:spPr>
      </p:pic>
      <p:sp>
        <p:nvSpPr>
          <p:cNvPr id="5" name="Rektangel 4">
            <a:extLst>
              <a:ext uri="{FF2B5EF4-FFF2-40B4-BE49-F238E27FC236}">
                <a16:creationId xmlns:a16="http://schemas.microsoft.com/office/drawing/2014/main" id="{9354BF38-E3C3-C54F-94C2-5E5CA9206C8A}"/>
              </a:ext>
            </a:extLst>
          </p:cNvPr>
          <p:cNvSpPr/>
          <p:nvPr/>
        </p:nvSpPr>
        <p:spPr>
          <a:xfrm>
            <a:off x="8342812" y="2194560"/>
            <a:ext cx="1018904" cy="34249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b-NO"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20" name="Bilde"/>
          <p:cNvPicPr>
            <a:picLocks noChangeAspect="1"/>
          </p:cNvPicPr>
          <p:nvPr/>
        </p:nvPicPr>
        <p:blipFill rotWithShape="1">
          <a:blip r:embed="rId4">
            <a:extLst>
              <a:ext uri="{28A0092B-C50C-407E-A947-70E740481C1C}">
                <a14:useLocalDpi xmlns:a14="http://schemas.microsoft.com/office/drawing/2010/main" val="0"/>
              </a:ext>
            </a:extLst>
          </a:blip>
          <a:srcRect t="7443" b="6565"/>
          <a:stretch/>
        </p:blipFill>
        <p:spPr>
          <a:xfrm>
            <a:off x="2831306" y="1894113"/>
            <a:ext cx="7342187" cy="4735287"/>
          </a:xfrm>
          <a:prstGeom prst="rect">
            <a:avLst/>
          </a:prstGeom>
          <a:ln w="12700">
            <a:miter lim="400000"/>
          </a:ln>
        </p:spPr>
      </p:pic>
      <p:pic>
        <p:nvPicPr>
          <p:cNvPr id="122" name="iMac.png" descr="iMac.png"/>
          <p:cNvPicPr>
            <a:picLocks noChangeAspect="1"/>
          </p:cNvPicPr>
          <p:nvPr/>
        </p:nvPicPr>
        <p:blipFill>
          <a:blip r:embed="rId5">
            <a:extLst/>
          </a:blip>
          <a:stretch>
            <a:fillRect/>
          </a:stretch>
        </p:blipFill>
        <p:spPr>
          <a:xfrm>
            <a:off x="2533778" y="1734581"/>
            <a:ext cx="7937244" cy="6284439"/>
          </a:xfrm>
          <a:prstGeom prst="rect">
            <a:avLst/>
          </a:prstGeom>
          <a:ln w="12700">
            <a:miter lim="400000"/>
          </a:ln>
        </p:spPr>
      </p:pic>
    </p:spTree>
    <p:extLst>
      <p:ext uri="{BB962C8B-B14F-4D97-AF65-F5344CB8AC3E}">
        <p14:creationId xmlns:p14="http://schemas.microsoft.com/office/powerpoint/2010/main" val="168684964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0" nodeType="clickEffect">
                                  <p:stCondLst>
                                    <p:cond delay="0"/>
                                  </p:stCondLst>
                                  <p:childTnLst>
                                    <p:set>
                                      <p:cBhvr>
                                        <p:cTn id="6" dur="1000" fill="hold"/>
                                        <p:tgtEl>
                                          <p:spTgt spid="120"/>
                                        </p:tgtEl>
                                        <p:attrNameLst>
                                          <p:attrName>style.opacity</p:attrName>
                                        </p:attrNameLst>
                                      </p:cBhvr>
                                      <p:to>
                                        <p:strVal val="0.00"/>
                                      </p:to>
                                    </p:set>
                                    <p:animEffect filter="image" prLst="opacity: 0.00; ">
                                      <p:cBhvr>
                                        <p:cTn id="7" dur="1000" fill="hold"/>
                                        <p:tgtEl>
                                          <p:spTgt spid="120"/>
                                        </p:tgtEl>
                                      </p:cBhvr>
                                    </p:animEffect>
                                  </p:childTnLst>
                                </p:cTn>
                              </p:par>
                              <p:par>
                                <p:cTn id="8" presetID="-1" presetClass="path" presetSubtype="0" accel="50000" decel="50000" fill="hold" nodeType="withEffect">
                                  <p:stCondLst>
                                    <p:cond delay="0"/>
                                  </p:stCondLst>
                                  <p:childTnLst>
                                    <p:animMotion origin="layout" path="M 0.000000 0.000000 L 0.000139 -0.034740" pathEditMode="relative">
                                      <p:cBhvr>
                                        <p:cTn id="9" dur="1000" fill="hold"/>
                                        <p:tgtEl>
                                          <p:spTgt spid="119"/>
                                        </p:tgtEl>
                                        <p:attrNameLst>
                                          <p:attrName>ppt_x</p:attrName>
                                          <p:attrName>ppt_y</p:attrName>
                                        </p:attrNameLst>
                                      </p:cBhvr>
                                    </p:animMotion>
                                  </p:childTnLst>
                                </p:cTn>
                              </p:par>
                              <p:par>
                                <p:cTn id="10" presetID="6" presetClass="emph" presetSubtype="0" accel="50000" decel="50000" fill="hold" grpId="0" nodeType="withEffect">
                                  <p:stCondLst>
                                    <p:cond delay="0"/>
                                  </p:stCondLst>
                                  <p:childTnLst>
                                    <p:animScale>
                                      <p:cBhvr>
                                        <p:cTn id="11" dur="1000" fill="hold"/>
                                        <p:tgtEl>
                                          <p:spTgt spid="122"/>
                                        </p:tgtEl>
                                      </p:cBhvr>
                                      <p:by x="150000" y="150000"/>
                                    </p:animScale>
                                  </p:childTnLst>
                                </p:cTn>
                              </p:par>
                              <p:par>
                                <p:cTn id="12" presetID="6" presetClass="emph" presetSubtype="0" accel="50000" decel="50000" fill="hold" grpId="0" nodeType="withEffect">
                                  <p:stCondLst>
                                    <p:cond delay="0"/>
                                  </p:stCondLst>
                                  <p:childTnLst>
                                    <p:animScale>
                                      <p:cBhvr>
                                        <p:cTn id="13" dur="1000" fill="hold"/>
                                        <p:tgtEl>
                                          <p:spTgt spid="119"/>
                                        </p:tgtEl>
                                      </p:cBhvr>
                                      <p:by x="150000" y="150000"/>
                                    </p:animScale>
                                  </p:childTnLst>
                                </p:cTn>
                              </p:par>
                              <p:par>
                                <p:cTn id="14" presetID="0" presetClass="path" presetSubtype="0" accel="50000" decel="50000" fill="hold" grpId="0" nodeType="withEffect">
                                  <p:stCondLst>
                                    <p:cond delay="0"/>
                                  </p:stCondLst>
                                  <p:childTnLst>
                                    <p:animMotion origin="layout" path="M -0.00158 0.00082 L 0.11158 -0.12907 " pathEditMode="relative" rAng="0" ptsTypes="AA">
                                      <p:cBhvr>
                                        <p:cTn id="15" dur="1000" fill="hold"/>
                                        <p:tgtEl>
                                          <p:spTgt spid="5"/>
                                        </p:tgtEl>
                                        <p:attrNameLst>
                                          <p:attrName>ppt_x</p:attrName>
                                          <p:attrName>ppt_y</p:attrName>
                                        </p:attrNameLst>
                                      </p:cBhvr>
                                      <p:rCtr x="5652" y="-6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advAuto="0"/>
      <p:bldP spid="5" grpId="0" animBg="1"/>
      <p:bldP spid="120" grpId="0" animBg="1" advAuto="0"/>
      <p:bldP spid="12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9529184C9B212439C864C35E9C6B4CA" ma:contentTypeVersion="4" ma:contentTypeDescription="Opprett et nytt dokument." ma:contentTypeScope="" ma:versionID="08a09f84881ed2b6e91bc55d514db761">
  <xsd:schema xmlns:xsd="http://www.w3.org/2001/XMLSchema" xmlns:xs="http://www.w3.org/2001/XMLSchema" xmlns:p="http://schemas.microsoft.com/office/2006/metadata/properties" xmlns:ns2="c1ffc9a3-e8c2-4bc3-b1af-9de8734360e3" xmlns:ns3="724fd508-4c39-4a87-a644-465a32d607c0" targetNamespace="http://schemas.microsoft.com/office/2006/metadata/properties" ma:root="true" ma:fieldsID="eaea239c12a6d01efb785268439fae24" ns2:_="" ns3:_="">
    <xsd:import namespace="c1ffc9a3-e8c2-4bc3-b1af-9de8734360e3"/>
    <xsd:import namespace="724fd508-4c39-4a87-a644-465a32d607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fc9a3-e8c2-4bc3-b1af-9de873436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4fd508-4c39-4a87-a644-465a32d607c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187705-42AD-40E0-941F-87B28C32EDDC}"/>
</file>

<file path=customXml/itemProps2.xml><?xml version="1.0" encoding="utf-8"?>
<ds:datastoreItem xmlns:ds="http://schemas.openxmlformats.org/officeDocument/2006/customXml" ds:itemID="{72EE695B-F3E7-4B96-9B4D-D7A480A194BD}"/>
</file>

<file path=customXml/itemProps3.xml><?xml version="1.0" encoding="utf-8"?>
<ds:datastoreItem xmlns:ds="http://schemas.openxmlformats.org/officeDocument/2006/customXml" ds:itemID="{B96F9CDD-AF0D-48C8-900B-5F17FC5C2937}"/>
</file>

<file path=docProps/app.xml><?xml version="1.0" encoding="utf-8"?>
<Properties xmlns="http://schemas.openxmlformats.org/officeDocument/2006/extended-properties" xmlns:vt="http://schemas.openxmlformats.org/officeDocument/2006/docPropsVTypes">
  <TotalTime>4590</TotalTime>
  <Words>1099</Words>
  <Application>Microsoft Macintosh PowerPoint</Application>
  <PresentationFormat>Egendefinert</PresentationFormat>
  <Paragraphs>92</Paragraphs>
  <Slides>26</Slides>
  <Notes>26</Notes>
  <HiddenSlides>0</HiddenSlides>
  <MMClips>0</MMClips>
  <ScaleCrop>false</ScaleCrop>
  <HeadingPairs>
    <vt:vector size="6" baseType="variant">
      <vt:variant>
        <vt:lpstr>Brukte skrifter</vt:lpstr>
      </vt:variant>
      <vt:variant>
        <vt:i4>13</vt:i4>
      </vt:variant>
      <vt:variant>
        <vt:lpstr>Tema</vt:lpstr>
      </vt:variant>
      <vt:variant>
        <vt:i4>2</vt:i4>
      </vt:variant>
      <vt:variant>
        <vt:lpstr>Lysbildetitler</vt:lpstr>
      </vt:variant>
      <vt:variant>
        <vt:i4>26</vt:i4>
      </vt:variant>
    </vt:vector>
  </HeadingPairs>
  <TitlesOfParts>
    <vt:vector size="41" baseType="lpstr">
      <vt:lpstr>-webkit-standard</vt:lpstr>
      <vt:lpstr>Arial</vt:lpstr>
      <vt:lpstr>Calibri</vt:lpstr>
      <vt:lpstr>Calibri Light</vt:lpstr>
      <vt:lpstr>Helvetica Light</vt:lpstr>
      <vt:lpstr>Helvetica Neue</vt:lpstr>
      <vt:lpstr>Helvetica Neue Light</vt:lpstr>
      <vt:lpstr>Helvetica Neue Medium</vt:lpstr>
      <vt:lpstr>Helvetica Neue Thin</vt:lpstr>
      <vt:lpstr>Lato</vt:lpstr>
      <vt:lpstr>Lato Medium</vt:lpstr>
      <vt:lpstr>Open Sans</vt:lpstr>
      <vt:lpstr>Open Sans Light</vt:lpstr>
      <vt:lpstr>White</vt:lpstr>
      <vt:lpstr>1_White</vt:lpstr>
      <vt:lpstr>PowerPoint-presentasjon</vt:lpstr>
      <vt:lpstr>Bakgrunn  – og noen tips til den som skal presentere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Bjørn Hallan</cp:lastModifiedBy>
  <cp:revision>44</cp:revision>
  <dcterms:modified xsi:type="dcterms:W3CDTF">2019-04-16T18:21:23Z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0x010100F9529184C9B212439C864C35E9C6B4CA</vt:lpwstr>
  </property>
</Properties>
</file>